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3" r:id="rId1"/>
  </p:sldMasterIdLst>
  <p:notesMasterIdLst>
    <p:notesMasterId r:id="rId14"/>
  </p:notesMasterIdLst>
  <p:sldIdLst>
    <p:sldId id="266" r:id="rId2"/>
    <p:sldId id="267" r:id="rId3"/>
    <p:sldId id="268" r:id="rId4"/>
    <p:sldId id="269" r:id="rId5"/>
    <p:sldId id="271" r:id="rId6"/>
    <p:sldId id="272" r:id="rId7"/>
    <p:sldId id="273" r:id="rId8"/>
    <p:sldId id="274" r:id="rId9"/>
    <p:sldId id="275" r:id="rId10"/>
    <p:sldId id="277" r:id="rId11"/>
    <p:sldId id="278" r:id="rId12"/>
    <p:sldId id="279" r:id="rId13"/>
  </p:sldIdLst>
  <p:sldSz cx="9144000" cy="5143500" type="screen16x9"/>
  <p:notesSz cx="6858000" cy="9144000"/>
  <p:embeddedFontLst>
    <p:embeddedFont>
      <p:font typeface="Helvetica Neue" panose="02000503000000020004" pitchFamily="2" charset="0"/>
      <p:regular r:id="rId15"/>
      <p:bold r:id="rId16"/>
      <p:italic r:id="rId17"/>
      <p:boldItalic r:id="rId18"/>
    </p:embeddedFont>
    <p:embeddedFont>
      <p:font typeface="Helvetica Neue Light" panose="02000403000000020004" pitchFamily="2" charset="0"/>
      <p:regular r:id="rId19"/>
      <p:bold r:id="rId20"/>
      <p:italic r:id="rId21"/>
      <p:boldItalic r:id="rId22"/>
    </p:embeddedFont>
    <p:embeddedFont>
      <p:font typeface="Lato" panose="020F0502020204030203" pitchFamily="34" charset="0"/>
      <p:regular r:id="rId23"/>
      <p:bold r:id="rId24"/>
      <p:italic r:id="rId25"/>
      <p:boldItalic r:id="rId26"/>
    </p:embeddedFont>
    <p:embeddedFont>
      <p:font typeface="Montserrat" pitchFamily="2" charset="77"/>
      <p:regular r:id="rId27"/>
      <p:bold r:id="rId28"/>
      <p:italic r:id="rId29"/>
      <p:boldItalic r:id="rId30"/>
    </p:embeddedFont>
    <p:embeddedFont>
      <p:font typeface="Montserrat Black" pitchFamily="2" charset="77"/>
      <p:bold r:id="rId31"/>
      <p:boldItalic r:id="rId32"/>
    </p:embeddedFont>
    <p:embeddedFont>
      <p:font typeface="Montserrat ExtraBold" pitchFamily="2" charset="77"/>
      <p:bold r:id="rId33"/>
      <p:boldItalic r:id="rId34"/>
    </p:embeddedFont>
    <p:embeddedFont>
      <p:font typeface="Open Sans" panose="020B0606030504020204" pitchFamily="34" charset="0"/>
      <p:regular r:id="rId35"/>
      <p:bold r:id="rId36"/>
      <p:italic r:id="rId37"/>
      <p:boldItalic r:id="rId38"/>
    </p:embeddedFont>
    <p:embeddedFont>
      <p:font typeface="Raleway" panose="020B0603030101060003" pitchFamily="34" charset="77"/>
      <p:regular r:id="rId39"/>
      <p:bold r:id="rId40"/>
      <p:italic r:id="rId41"/>
      <p:boldItalic r:id="rId42"/>
    </p:embeddedFont>
    <p:embeddedFont>
      <p:font typeface="Source Sans Pro" panose="020B0503030403020204" pitchFamily="34" charset="0"/>
      <p:regular r:id="rId43"/>
      <p:bold r:id="rId44"/>
      <p:italic r:id="rId45"/>
      <p:boldItalic r:id="rId4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88435"/>
  </p:normalViewPr>
  <p:slideViewPr>
    <p:cSldViewPr snapToGrid="0">
      <p:cViewPr varScale="1">
        <p:scale>
          <a:sx n="150" d="100"/>
          <a:sy n="150" d="100"/>
        </p:scale>
        <p:origin x="1064" y="16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font" Target="fonts/font4.fntdata"/><Relationship Id="rId26" Type="http://schemas.openxmlformats.org/officeDocument/2006/relationships/font" Target="fonts/font12.fntdata"/><Relationship Id="rId39" Type="http://schemas.openxmlformats.org/officeDocument/2006/relationships/font" Target="fonts/font25.fntdata"/><Relationship Id="rId21" Type="http://schemas.openxmlformats.org/officeDocument/2006/relationships/font" Target="fonts/font7.fntdata"/><Relationship Id="rId34" Type="http://schemas.openxmlformats.org/officeDocument/2006/relationships/font" Target="fonts/font20.fntdata"/><Relationship Id="rId42" Type="http://schemas.openxmlformats.org/officeDocument/2006/relationships/font" Target="fonts/font28.fntdata"/><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font" Target="fonts/font2.fntdata"/><Relationship Id="rId29" Type="http://schemas.openxmlformats.org/officeDocument/2006/relationships/font" Target="fonts/font15.fntdata"/><Relationship Id="rId11" Type="http://schemas.openxmlformats.org/officeDocument/2006/relationships/slide" Target="slides/slide10.xml"/><Relationship Id="rId24" Type="http://schemas.openxmlformats.org/officeDocument/2006/relationships/font" Target="fonts/font10.fntdata"/><Relationship Id="rId32" Type="http://schemas.openxmlformats.org/officeDocument/2006/relationships/font" Target="fonts/font18.fntdata"/><Relationship Id="rId37" Type="http://schemas.openxmlformats.org/officeDocument/2006/relationships/font" Target="fonts/font23.fntdata"/><Relationship Id="rId40" Type="http://schemas.openxmlformats.org/officeDocument/2006/relationships/font" Target="fonts/font26.fntdata"/><Relationship Id="rId45" Type="http://schemas.openxmlformats.org/officeDocument/2006/relationships/font" Target="fonts/font31.fntdata"/><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font" Target="fonts/font14.fntdata"/><Relationship Id="rId36" Type="http://schemas.openxmlformats.org/officeDocument/2006/relationships/font" Target="fonts/font22.fntdata"/><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5.fntdata"/><Relationship Id="rId31" Type="http://schemas.openxmlformats.org/officeDocument/2006/relationships/font" Target="fonts/font17.fntdata"/><Relationship Id="rId44" Type="http://schemas.openxmlformats.org/officeDocument/2006/relationships/font" Target="fonts/font30.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font" Target="fonts/font8.fntdata"/><Relationship Id="rId27" Type="http://schemas.openxmlformats.org/officeDocument/2006/relationships/font" Target="fonts/font13.fntdata"/><Relationship Id="rId30" Type="http://schemas.openxmlformats.org/officeDocument/2006/relationships/font" Target="fonts/font16.fntdata"/><Relationship Id="rId35" Type="http://schemas.openxmlformats.org/officeDocument/2006/relationships/font" Target="fonts/font21.fntdata"/><Relationship Id="rId43" Type="http://schemas.openxmlformats.org/officeDocument/2006/relationships/font" Target="fonts/font29.fntdata"/><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font" Target="fonts/font11.fntdata"/><Relationship Id="rId33" Type="http://schemas.openxmlformats.org/officeDocument/2006/relationships/font" Target="fonts/font19.fntdata"/><Relationship Id="rId38" Type="http://schemas.openxmlformats.org/officeDocument/2006/relationships/font" Target="fonts/font24.fntdata"/><Relationship Id="rId46" Type="http://schemas.openxmlformats.org/officeDocument/2006/relationships/font" Target="fonts/font32.fntdata"/><Relationship Id="rId20" Type="http://schemas.openxmlformats.org/officeDocument/2006/relationships/font" Target="fonts/font6.fntdata"/><Relationship Id="rId41" Type="http://schemas.openxmlformats.org/officeDocument/2006/relationships/font" Target="fonts/font27.fntdata"/><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g1adab9e336b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2" name="Google Shape;162;g1adab9e336b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7"/>
        <p:cNvGrpSpPr/>
        <p:nvPr/>
      </p:nvGrpSpPr>
      <p:grpSpPr>
        <a:xfrm>
          <a:off x="0" y="0"/>
          <a:ext cx="0" cy="0"/>
          <a:chOff x="0" y="0"/>
          <a:chExt cx="0" cy="0"/>
        </a:xfrm>
      </p:grpSpPr>
      <p:sp>
        <p:nvSpPr>
          <p:cNvPr id="328" name="Google Shape;328;g1bbb17820e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9" name="Google Shape;329;g1bbb17820e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Google Shape;347;ga5fb506916_0_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8" name="Google Shape;348;ga5fb506916_0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Google Shape;356;g1a8a4941359_0_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7" name="Google Shape;357;g1a8a4941359_0_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1a38e872797_0_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1a38e872797_0_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1bda44ee5d5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8" name="Google Shape;198;g1bda44ee5d5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g1a8a4941359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3" name="Google Shape;203;g1a8a494135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1cf0301f811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5" name="Google Shape;245;g1cf0301f81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Google Shape;265;g1a8a4941359_0_1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6" name="Google Shape;266;g1a8a4941359_0_1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ga5fb506916_0_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8" name="Google Shape;288;ga5fb506916_0_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g1b1f791404d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9" name="Google Shape;299;g1b1f791404d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Google Shape;309;gd0d221e114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0" name="Google Shape;310;gd0d221e114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_AND_BODY_2">
  <p:cSld name="TITLE_AND_BODY_2">
    <p:spTree>
      <p:nvGrpSpPr>
        <p:cNvPr id="1" name="Shape 35"/>
        <p:cNvGrpSpPr/>
        <p:nvPr/>
      </p:nvGrpSpPr>
      <p:grpSpPr>
        <a:xfrm>
          <a:off x="0" y="0"/>
          <a:ext cx="0" cy="0"/>
          <a:chOff x="0" y="0"/>
          <a:chExt cx="0" cy="0"/>
        </a:xfrm>
      </p:grpSpPr>
      <p:sp>
        <p:nvSpPr>
          <p:cNvPr id="36" name="Google Shape;36;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37" name="Google Shape;37;p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38" name="Google Shape;38;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9"/>
        <p:cNvGrpSpPr/>
        <p:nvPr/>
      </p:nvGrpSpPr>
      <p:grpSpPr>
        <a:xfrm>
          <a:off x="0" y="0"/>
          <a:ext cx="0" cy="0"/>
          <a:chOff x="0" y="0"/>
          <a:chExt cx="0" cy="0"/>
        </a:xfrm>
      </p:grpSpPr>
      <p:sp>
        <p:nvSpPr>
          <p:cNvPr id="40" name="Google Shape;40;p6"/>
          <p:cNvSpPr/>
          <p:nvPr/>
        </p:nvSpPr>
        <p:spPr>
          <a:xfrm>
            <a:off x="4118700" y="-131"/>
            <a:ext cx="50253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 name="Google Shape;41;p6"/>
          <p:cNvSpPr txBox="1">
            <a:spLocks noGrp="1"/>
          </p:cNvSpPr>
          <p:nvPr>
            <p:ph type="title"/>
          </p:nvPr>
        </p:nvSpPr>
        <p:spPr>
          <a:xfrm>
            <a:off x="265500" y="1233175"/>
            <a:ext cx="4045200" cy="1482300"/>
          </a:xfrm>
          <a:prstGeom prst="rect">
            <a:avLst/>
          </a:prstGeom>
          <a:solidFill>
            <a:schemeClr val="lt1"/>
          </a:solidFill>
          <a:ln>
            <a:noFill/>
          </a:ln>
        </p:spPr>
        <p:txBody>
          <a:bodyPr spcFirstLastPara="1" wrap="square" lIns="0" tIns="0" rIns="91425" bIns="45700" anchor="b" anchorCtr="0">
            <a:noAutofit/>
          </a:bodyPr>
          <a:lstStyle>
            <a:lvl1pPr lvl="0" algn="ctr" rtl="0">
              <a:lnSpc>
                <a:spcPct val="90000"/>
              </a:lnSpc>
              <a:spcBef>
                <a:spcPts val="0"/>
              </a:spcBef>
              <a:spcAft>
                <a:spcPts val="0"/>
              </a:spcAft>
              <a:buSzPts val="4200"/>
              <a:buNone/>
              <a:defRPr sz="4200"/>
            </a:lvl1pPr>
            <a:lvl2pPr lvl="1" algn="ctr" rtl="0">
              <a:lnSpc>
                <a:spcPct val="100000"/>
              </a:lnSpc>
              <a:spcBef>
                <a:spcPts val="0"/>
              </a:spcBef>
              <a:spcAft>
                <a:spcPts val="0"/>
              </a:spcAft>
              <a:buSzPts val="4200"/>
              <a:buNone/>
              <a:defRPr sz="4200"/>
            </a:lvl2pPr>
            <a:lvl3pPr lvl="2" algn="ctr" rtl="0">
              <a:lnSpc>
                <a:spcPct val="100000"/>
              </a:lnSpc>
              <a:spcBef>
                <a:spcPts val="0"/>
              </a:spcBef>
              <a:spcAft>
                <a:spcPts val="0"/>
              </a:spcAft>
              <a:buSzPts val="4200"/>
              <a:buNone/>
              <a:defRPr sz="4200"/>
            </a:lvl3pPr>
            <a:lvl4pPr lvl="3" algn="ctr" rtl="0">
              <a:lnSpc>
                <a:spcPct val="100000"/>
              </a:lnSpc>
              <a:spcBef>
                <a:spcPts val="0"/>
              </a:spcBef>
              <a:spcAft>
                <a:spcPts val="0"/>
              </a:spcAft>
              <a:buSzPts val="4200"/>
              <a:buNone/>
              <a:defRPr sz="4200"/>
            </a:lvl4pPr>
            <a:lvl5pPr lvl="4" algn="ctr" rtl="0">
              <a:lnSpc>
                <a:spcPct val="100000"/>
              </a:lnSpc>
              <a:spcBef>
                <a:spcPts val="0"/>
              </a:spcBef>
              <a:spcAft>
                <a:spcPts val="0"/>
              </a:spcAft>
              <a:buSzPts val="4200"/>
              <a:buNone/>
              <a:defRPr sz="4200"/>
            </a:lvl5pPr>
            <a:lvl6pPr lvl="5" algn="ctr" rtl="0">
              <a:lnSpc>
                <a:spcPct val="100000"/>
              </a:lnSpc>
              <a:spcBef>
                <a:spcPts val="0"/>
              </a:spcBef>
              <a:spcAft>
                <a:spcPts val="0"/>
              </a:spcAft>
              <a:buSzPts val="4200"/>
              <a:buNone/>
              <a:defRPr sz="4200"/>
            </a:lvl6pPr>
            <a:lvl7pPr lvl="6" algn="ctr" rtl="0">
              <a:lnSpc>
                <a:spcPct val="100000"/>
              </a:lnSpc>
              <a:spcBef>
                <a:spcPts val="0"/>
              </a:spcBef>
              <a:spcAft>
                <a:spcPts val="0"/>
              </a:spcAft>
              <a:buSzPts val="4200"/>
              <a:buNone/>
              <a:defRPr sz="4200"/>
            </a:lvl7pPr>
            <a:lvl8pPr lvl="7" algn="ctr" rtl="0">
              <a:lnSpc>
                <a:spcPct val="100000"/>
              </a:lnSpc>
              <a:spcBef>
                <a:spcPts val="0"/>
              </a:spcBef>
              <a:spcAft>
                <a:spcPts val="0"/>
              </a:spcAft>
              <a:buSzPts val="4200"/>
              <a:buNone/>
              <a:defRPr sz="4200"/>
            </a:lvl8pPr>
            <a:lvl9pPr lvl="8" algn="ctr" rtl="0">
              <a:lnSpc>
                <a:spcPct val="100000"/>
              </a:lnSpc>
              <a:spcBef>
                <a:spcPts val="0"/>
              </a:spcBef>
              <a:spcAft>
                <a:spcPts val="0"/>
              </a:spcAft>
              <a:buSzPts val="4200"/>
              <a:buNone/>
              <a:defRPr sz="4200"/>
            </a:lvl9pPr>
          </a:lstStyle>
          <a:p>
            <a:endParaRPr/>
          </a:p>
        </p:txBody>
      </p:sp>
      <p:sp>
        <p:nvSpPr>
          <p:cNvPr id="42" name="Google Shape;42;p6"/>
          <p:cNvSpPr txBox="1">
            <a:spLocks noGrp="1"/>
          </p:cNvSpPr>
          <p:nvPr>
            <p:ph type="subTitle" idx="1"/>
          </p:nvPr>
        </p:nvSpPr>
        <p:spPr>
          <a:xfrm>
            <a:off x="265500" y="2803075"/>
            <a:ext cx="4045200" cy="1235100"/>
          </a:xfrm>
          <a:prstGeom prst="rect">
            <a:avLst/>
          </a:prstGeom>
          <a:solidFill>
            <a:schemeClr val="lt1"/>
          </a:solidFill>
          <a:ln>
            <a:noFill/>
          </a:ln>
        </p:spPr>
        <p:txBody>
          <a:bodyPr spcFirstLastPara="1" wrap="square" lIns="0" tIns="45700" rIns="91425" bIns="45700" anchor="t" anchorCtr="0">
            <a:noAutofit/>
          </a:bodyPr>
          <a:lstStyle>
            <a:lvl1pPr lvl="0" algn="ctr" rtl="0">
              <a:lnSpc>
                <a:spcPct val="100000"/>
              </a:lnSpc>
              <a:spcBef>
                <a:spcPts val="1000"/>
              </a:spcBef>
              <a:spcAft>
                <a:spcPts val="0"/>
              </a:spcAft>
              <a:buSzPts val="2100"/>
              <a:buNone/>
              <a:defRPr sz="2100"/>
            </a:lvl1pPr>
            <a:lvl2pPr lvl="1" algn="ctr" rtl="0">
              <a:lnSpc>
                <a:spcPct val="100000"/>
              </a:lnSpc>
              <a:spcBef>
                <a:spcPts val="500"/>
              </a:spcBef>
              <a:spcAft>
                <a:spcPts val="0"/>
              </a:spcAft>
              <a:buSzPts val="2100"/>
              <a:buNone/>
              <a:defRPr sz="2100"/>
            </a:lvl2pPr>
            <a:lvl3pPr lvl="2" algn="ctr" rtl="0">
              <a:lnSpc>
                <a:spcPct val="100000"/>
              </a:lnSpc>
              <a:spcBef>
                <a:spcPts val="500"/>
              </a:spcBef>
              <a:spcAft>
                <a:spcPts val="0"/>
              </a:spcAft>
              <a:buSzPts val="2100"/>
              <a:buNone/>
              <a:defRPr sz="2100"/>
            </a:lvl3pPr>
            <a:lvl4pPr lvl="3" algn="ctr" rtl="0">
              <a:lnSpc>
                <a:spcPct val="100000"/>
              </a:lnSpc>
              <a:spcBef>
                <a:spcPts val="500"/>
              </a:spcBef>
              <a:spcAft>
                <a:spcPts val="0"/>
              </a:spcAft>
              <a:buSzPts val="2100"/>
              <a:buNone/>
              <a:defRPr sz="2100"/>
            </a:lvl4pPr>
            <a:lvl5pPr lvl="4" algn="ctr" rtl="0">
              <a:lnSpc>
                <a:spcPct val="100000"/>
              </a:lnSpc>
              <a:spcBef>
                <a:spcPts val="500"/>
              </a:spcBef>
              <a:spcAft>
                <a:spcPts val="0"/>
              </a:spcAft>
              <a:buSzPts val="2100"/>
              <a:buNone/>
              <a:defRPr sz="2100"/>
            </a:lvl5pPr>
            <a:lvl6pPr lvl="5" algn="ctr" rtl="0">
              <a:lnSpc>
                <a:spcPct val="100000"/>
              </a:lnSpc>
              <a:spcBef>
                <a:spcPts val="500"/>
              </a:spcBef>
              <a:spcAft>
                <a:spcPts val="0"/>
              </a:spcAft>
              <a:buSzPts val="2100"/>
              <a:buNone/>
              <a:defRPr sz="2100"/>
            </a:lvl6pPr>
            <a:lvl7pPr lvl="6" algn="ctr" rtl="0">
              <a:lnSpc>
                <a:spcPct val="100000"/>
              </a:lnSpc>
              <a:spcBef>
                <a:spcPts val="500"/>
              </a:spcBef>
              <a:spcAft>
                <a:spcPts val="0"/>
              </a:spcAft>
              <a:buSzPts val="2100"/>
              <a:buNone/>
              <a:defRPr sz="2100"/>
            </a:lvl7pPr>
            <a:lvl8pPr lvl="7" algn="ctr" rtl="0">
              <a:lnSpc>
                <a:spcPct val="100000"/>
              </a:lnSpc>
              <a:spcBef>
                <a:spcPts val="500"/>
              </a:spcBef>
              <a:spcAft>
                <a:spcPts val="0"/>
              </a:spcAft>
              <a:buSzPts val="2100"/>
              <a:buNone/>
              <a:defRPr sz="2100"/>
            </a:lvl8pPr>
            <a:lvl9pPr lvl="8" algn="ctr" rtl="0">
              <a:lnSpc>
                <a:spcPct val="100000"/>
              </a:lnSpc>
              <a:spcBef>
                <a:spcPts val="500"/>
              </a:spcBef>
              <a:spcAft>
                <a:spcPts val="0"/>
              </a:spcAft>
              <a:buSzPts val="2100"/>
              <a:buNone/>
              <a:defRPr sz="2100"/>
            </a:lvl9pPr>
          </a:lstStyle>
          <a:p>
            <a:endParaRPr/>
          </a:p>
        </p:txBody>
      </p:sp>
      <p:sp>
        <p:nvSpPr>
          <p:cNvPr id="43" name="Google Shape;43;p6"/>
          <p:cNvSpPr txBox="1">
            <a:spLocks noGrp="1"/>
          </p:cNvSpPr>
          <p:nvPr>
            <p:ph type="body" idx="2"/>
          </p:nvPr>
        </p:nvSpPr>
        <p:spPr>
          <a:xfrm>
            <a:off x="4939500" y="724075"/>
            <a:ext cx="3837000" cy="3695100"/>
          </a:xfrm>
          <a:prstGeom prst="rect">
            <a:avLst/>
          </a:prstGeom>
          <a:solidFill>
            <a:schemeClr val="lt1"/>
          </a:solidFill>
          <a:ln>
            <a:noFill/>
          </a:ln>
        </p:spPr>
        <p:txBody>
          <a:bodyPr spcFirstLastPara="1" wrap="square" lIns="0" tIns="45700" rIns="91425" bIns="45700" anchor="ctr" anchorCtr="0">
            <a:noAutofit/>
          </a:bodyPr>
          <a:lstStyle>
            <a:lvl1pPr marL="457200" lvl="0" indent="-406400" algn="l" rtl="0">
              <a:lnSpc>
                <a:spcPct val="90000"/>
              </a:lnSpc>
              <a:spcBef>
                <a:spcPts val="1000"/>
              </a:spcBef>
              <a:spcAft>
                <a:spcPts val="0"/>
              </a:spcAft>
              <a:buSzPts val="2800"/>
              <a:buChar char="•"/>
              <a:defRPr/>
            </a:lvl1pPr>
            <a:lvl2pPr marL="914400" lvl="1" indent="-381000" algn="l" rtl="0">
              <a:lnSpc>
                <a:spcPct val="90000"/>
              </a:lnSpc>
              <a:spcBef>
                <a:spcPts val="500"/>
              </a:spcBef>
              <a:spcAft>
                <a:spcPts val="0"/>
              </a:spcAft>
              <a:buSzPts val="2400"/>
              <a:buChar char="•"/>
              <a:defRPr/>
            </a:lvl2pPr>
            <a:lvl3pPr marL="1371600" lvl="2" indent="-355600" algn="l" rtl="0">
              <a:lnSpc>
                <a:spcPct val="90000"/>
              </a:lnSpc>
              <a:spcBef>
                <a:spcPts val="500"/>
              </a:spcBef>
              <a:spcAft>
                <a:spcPts val="0"/>
              </a:spcAft>
              <a:buSzPts val="2000"/>
              <a:buChar char="•"/>
              <a:defRPr/>
            </a:lvl3pPr>
            <a:lvl4pPr marL="1828800" lvl="3" indent="-342900" algn="l" rtl="0">
              <a:lnSpc>
                <a:spcPct val="90000"/>
              </a:lnSpc>
              <a:spcBef>
                <a:spcPts val="500"/>
              </a:spcBef>
              <a:spcAft>
                <a:spcPts val="0"/>
              </a:spcAft>
              <a:buSzPts val="1800"/>
              <a:buChar char="•"/>
              <a:defRPr/>
            </a:lvl4pPr>
            <a:lvl5pPr marL="2286000" lvl="4" indent="-342900" algn="l" rtl="0">
              <a:lnSpc>
                <a:spcPct val="90000"/>
              </a:lnSpc>
              <a:spcBef>
                <a:spcPts val="500"/>
              </a:spcBef>
              <a:spcAft>
                <a:spcPts val="0"/>
              </a:spcAft>
              <a:buSzPts val="1800"/>
              <a:buChar char="•"/>
              <a:defRPr/>
            </a:lvl5pPr>
            <a:lvl6pPr marL="2743200" lvl="5" indent="-342900" algn="l" rtl="0">
              <a:lnSpc>
                <a:spcPct val="90000"/>
              </a:lnSpc>
              <a:spcBef>
                <a:spcPts val="500"/>
              </a:spcBef>
              <a:spcAft>
                <a:spcPts val="0"/>
              </a:spcAft>
              <a:buSzPts val="1800"/>
              <a:buChar char="•"/>
              <a:defRPr/>
            </a:lvl6pPr>
            <a:lvl7pPr marL="3200400" lvl="6" indent="-342900" algn="l" rtl="0">
              <a:lnSpc>
                <a:spcPct val="90000"/>
              </a:lnSpc>
              <a:spcBef>
                <a:spcPts val="500"/>
              </a:spcBef>
              <a:spcAft>
                <a:spcPts val="0"/>
              </a:spcAft>
              <a:buSzPts val="1800"/>
              <a:buChar char="•"/>
              <a:defRPr/>
            </a:lvl7pPr>
            <a:lvl8pPr marL="3657600" lvl="7" indent="-342900" algn="l" rtl="0">
              <a:lnSpc>
                <a:spcPct val="90000"/>
              </a:lnSpc>
              <a:spcBef>
                <a:spcPts val="500"/>
              </a:spcBef>
              <a:spcAft>
                <a:spcPts val="0"/>
              </a:spcAft>
              <a:buSzPts val="1800"/>
              <a:buChar char="•"/>
              <a:defRPr/>
            </a:lvl8pPr>
            <a:lvl9pPr marL="4114800" lvl="8" indent="-342900" algn="l" rtl="0">
              <a:lnSpc>
                <a:spcPct val="90000"/>
              </a:lnSpc>
              <a:spcBef>
                <a:spcPts val="500"/>
              </a:spcBef>
              <a:spcAft>
                <a:spcPts val="0"/>
              </a:spcAft>
              <a:buSzPts val="1800"/>
              <a:buChar char="•"/>
              <a:defRPr/>
            </a:lvl9pPr>
          </a:lstStyle>
          <a:p>
            <a:endParaRPr/>
          </a:p>
        </p:txBody>
      </p:sp>
      <p:sp>
        <p:nvSpPr>
          <p:cNvPr id="44" name="Google Shape;44;p6"/>
          <p:cNvSpPr txBox="1">
            <a:spLocks noGrp="1"/>
          </p:cNvSpPr>
          <p:nvPr>
            <p:ph type="sldNum" idx="12"/>
          </p:nvPr>
        </p:nvSpPr>
        <p:spPr>
          <a:xfrm>
            <a:off x="8472458" y="4663216"/>
            <a:ext cx="548700" cy="393600"/>
          </a:xfrm>
          <a:prstGeom prst="rect">
            <a:avLst/>
          </a:prstGeom>
          <a:noFill/>
          <a:ln>
            <a:noFill/>
          </a:ln>
        </p:spPr>
        <p:txBody>
          <a:bodyPr spcFirstLastPara="1" wrap="square" lIns="91425" tIns="45700" rIns="0" bIns="0" anchor="b"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GB"/>
              <a:t>‹#›</a:t>
            </a:fld>
            <a:endParaRPr/>
          </a:p>
        </p:txBody>
      </p:sp>
      <p:grpSp>
        <p:nvGrpSpPr>
          <p:cNvPr id="45" name="Google Shape;45;p6"/>
          <p:cNvGrpSpPr/>
          <p:nvPr/>
        </p:nvGrpSpPr>
        <p:grpSpPr>
          <a:xfrm>
            <a:off x="159081" y="10497"/>
            <a:ext cx="4045349" cy="5046570"/>
            <a:chOff x="356798" y="348145"/>
            <a:chExt cx="3837000" cy="6603730"/>
          </a:xfrm>
        </p:grpSpPr>
        <p:pic>
          <p:nvPicPr>
            <p:cNvPr id="46" name="Google Shape;46;p6"/>
            <p:cNvPicPr preferRelativeResize="0"/>
            <p:nvPr/>
          </p:nvPicPr>
          <p:blipFill rotWithShape="1">
            <a:blip r:embed="rId2">
              <a:alphaModFix/>
            </a:blip>
            <a:srcRect l="13417" r="12083" b="3707"/>
            <a:stretch/>
          </p:blipFill>
          <p:spPr>
            <a:xfrm>
              <a:off x="356798" y="348145"/>
              <a:ext cx="3837000" cy="6603730"/>
            </a:xfrm>
            <a:prstGeom prst="rect">
              <a:avLst/>
            </a:prstGeom>
            <a:noFill/>
            <a:ln>
              <a:noFill/>
            </a:ln>
          </p:spPr>
        </p:pic>
        <p:sp>
          <p:nvSpPr>
            <p:cNvPr id="47" name="Google Shape;47;p6"/>
            <p:cNvSpPr txBox="1"/>
            <p:nvPr/>
          </p:nvSpPr>
          <p:spPr>
            <a:xfrm>
              <a:off x="910239" y="1006840"/>
              <a:ext cx="752400" cy="27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Helvetica Neue"/>
                <a:ea typeface="Helvetica Neue"/>
                <a:cs typeface="Helvetica Neue"/>
                <a:sym typeface="Helvetica Neue"/>
              </a:endParaRPr>
            </a:p>
          </p:txBody>
        </p:sp>
      </p:grpSp>
      <p:sp>
        <p:nvSpPr>
          <p:cNvPr id="48" name="Google Shape;48;p6"/>
          <p:cNvSpPr txBox="1"/>
          <p:nvPr/>
        </p:nvSpPr>
        <p:spPr>
          <a:xfrm>
            <a:off x="517850" y="739144"/>
            <a:ext cx="3333900" cy="2643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Helvetica Neue Light"/>
              <a:ea typeface="Helvetica Neue Light"/>
              <a:cs typeface="Helvetica Neue Light"/>
              <a:sym typeface="Helvetica Neue Light"/>
            </a:endParaRPr>
          </a:p>
        </p:txBody>
      </p:sp>
      <p:sp>
        <p:nvSpPr>
          <p:cNvPr id="49" name="Google Shape;49;p6"/>
          <p:cNvSpPr txBox="1"/>
          <p:nvPr/>
        </p:nvSpPr>
        <p:spPr>
          <a:xfrm>
            <a:off x="555950" y="3682369"/>
            <a:ext cx="3124200" cy="514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Helvetica Neue Light"/>
              <a:ea typeface="Helvetica Neue Light"/>
              <a:cs typeface="Helvetica Neue Light"/>
              <a:sym typeface="Helvetica Neue Light"/>
            </a:endParaRPr>
          </a:p>
        </p:txBody>
      </p:sp>
      <p:pic>
        <p:nvPicPr>
          <p:cNvPr id="50" name="Google Shape;50;p6"/>
          <p:cNvPicPr preferRelativeResize="0"/>
          <p:nvPr/>
        </p:nvPicPr>
        <p:blipFill rotWithShape="1">
          <a:blip r:embed="rId3">
            <a:alphaModFix/>
          </a:blip>
          <a:srcRect/>
          <a:stretch/>
        </p:blipFill>
        <p:spPr>
          <a:xfrm>
            <a:off x="555950" y="585206"/>
            <a:ext cx="153938" cy="153938"/>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2"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17"/>
          <p:cNvSpPr/>
          <p:nvPr/>
        </p:nvSpPr>
        <p:spPr>
          <a:xfrm>
            <a:off x="8250" y="-24750"/>
            <a:ext cx="9144000" cy="5168400"/>
          </a:xfrm>
          <a:prstGeom prst="rect">
            <a:avLst/>
          </a:prstGeom>
          <a:solidFill>
            <a:srgbClr val="1D2D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7"/>
          <p:cNvSpPr txBox="1"/>
          <p:nvPr/>
        </p:nvSpPr>
        <p:spPr>
          <a:xfrm>
            <a:off x="8250" y="255825"/>
            <a:ext cx="3989700" cy="538800"/>
          </a:xfrm>
          <a:prstGeom prst="rect">
            <a:avLst/>
          </a:prstGeom>
          <a:solidFill>
            <a:srgbClr val="FFC80B"/>
          </a:solid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GB" sz="2300" b="1">
                <a:solidFill>
                  <a:srgbClr val="1D2DB0"/>
                </a:solidFill>
                <a:latin typeface="Open Sans"/>
                <a:ea typeface="Open Sans"/>
                <a:cs typeface="Open Sans"/>
                <a:sym typeface="Open Sans"/>
              </a:rPr>
              <a:t>How to use this template</a:t>
            </a:r>
            <a:endParaRPr sz="2300" b="1">
              <a:solidFill>
                <a:srgbClr val="1D2DB0"/>
              </a:solidFill>
              <a:latin typeface="Open Sans"/>
              <a:ea typeface="Open Sans"/>
              <a:cs typeface="Open Sans"/>
              <a:sym typeface="Open Sans"/>
            </a:endParaRPr>
          </a:p>
        </p:txBody>
      </p:sp>
      <p:sp>
        <p:nvSpPr>
          <p:cNvPr id="166" name="Google Shape;166;p17"/>
          <p:cNvSpPr txBox="1"/>
          <p:nvPr/>
        </p:nvSpPr>
        <p:spPr>
          <a:xfrm>
            <a:off x="599700" y="1176325"/>
            <a:ext cx="7934400" cy="3263100"/>
          </a:xfrm>
          <a:prstGeom prst="rect">
            <a:avLst/>
          </a:prstGeom>
          <a:solidFill>
            <a:schemeClr val="lt1"/>
          </a:solid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GB" sz="1250" b="1">
                <a:solidFill>
                  <a:srgbClr val="1D2DB0"/>
                </a:solidFill>
                <a:latin typeface="Open Sans"/>
                <a:ea typeface="Open Sans"/>
                <a:cs typeface="Open Sans"/>
                <a:sym typeface="Open Sans"/>
              </a:rPr>
              <a:t>This is a template for you to create your own narrative communications strategy, based on the ideas you develop in workshops. </a:t>
            </a:r>
            <a:endParaRPr sz="1250" b="1">
              <a:solidFill>
                <a:srgbClr val="1D2DB0"/>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sz="1250">
              <a:solidFill>
                <a:srgbClr val="1D2DB0"/>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r>
              <a:rPr lang="en-GB" sz="1250">
                <a:solidFill>
                  <a:srgbClr val="1D2DB0"/>
                </a:solidFill>
                <a:latin typeface="Open Sans"/>
                <a:ea typeface="Open Sans"/>
                <a:cs typeface="Open Sans"/>
                <a:sym typeface="Open Sans"/>
              </a:rPr>
              <a:t>To use it, first carry out the exercises provided in the Civic Story toolkit. You can use the results to fill in the spaces in the slides below.</a:t>
            </a:r>
            <a:endParaRPr sz="1250">
              <a:solidFill>
                <a:srgbClr val="1D2DB0"/>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sz="1250">
              <a:solidFill>
                <a:srgbClr val="1D2DB0"/>
              </a:solidFill>
              <a:latin typeface="Open Sans"/>
              <a:ea typeface="Open Sans"/>
              <a:cs typeface="Open Sans"/>
              <a:sym typeface="Open Sans"/>
            </a:endParaRPr>
          </a:p>
          <a:p>
            <a:pPr marL="0" lvl="0" indent="0" algn="l" rtl="0">
              <a:spcBef>
                <a:spcPts val="0"/>
              </a:spcBef>
              <a:spcAft>
                <a:spcPts val="0"/>
              </a:spcAft>
              <a:buNone/>
            </a:pPr>
            <a:r>
              <a:rPr lang="en-GB" sz="1250">
                <a:solidFill>
                  <a:srgbClr val="1D2DB0"/>
                </a:solidFill>
                <a:latin typeface="Open Sans"/>
                <a:ea typeface="Open Sans"/>
                <a:cs typeface="Open Sans"/>
                <a:sym typeface="Open Sans"/>
              </a:rPr>
              <a:t>This template focuses on </a:t>
            </a:r>
            <a:r>
              <a:rPr lang="en-GB" sz="1250" b="1">
                <a:solidFill>
                  <a:srgbClr val="1D2DB0"/>
                </a:solidFill>
                <a:latin typeface="Open Sans"/>
                <a:ea typeface="Open Sans"/>
                <a:cs typeface="Open Sans"/>
                <a:sym typeface="Open Sans"/>
              </a:rPr>
              <a:t>three basic pillars: </a:t>
            </a:r>
            <a:endParaRPr sz="1250" b="1">
              <a:solidFill>
                <a:srgbClr val="1D2DB0"/>
              </a:solidFill>
              <a:latin typeface="Open Sans"/>
              <a:ea typeface="Open Sans"/>
              <a:cs typeface="Open Sans"/>
              <a:sym typeface="Open Sans"/>
            </a:endParaRPr>
          </a:p>
          <a:p>
            <a:pPr marL="457200" lvl="0" indent="-307975" algn="l" rtl="0">
              <a:spcBef>
                <a:spcPts val="0"/>
              </a:spcBef>
              <a:spcAft>
                <a:spcPts val="0"/>
              </a:spcAft>
              <a:buClr>
                <a:srgbClr val="1D2DB0"/>
              </a:buClr>
              <a:buSzPts val="1250"/>
              <a:buFont typeface="Open Sans"/>
              <a:buChar char="●"/>
            </a:pPr>
            <a:r>
              <a:rPr lang="en-GB" sz="1250" b="1">
                <a:solidFill>
                  <a:srgbClr val="1D2DB0"/>
                </a:solidFill>
                <a:latin typeface="Open Sans"/>
                <a:ea typeface="Open Sans"/>
                <a:cs typeface="Open Sans"/>
                <a:sym typeface="Open Sans"/>
              </a:rPr>
              <a:t>the message you want to get out, </a:t>
            </a:r>
            <a:endParaRPr sz="1250" b="1">
              <a:solidFill>
                <a:srgbClr val="1D2DB0"/>
              </a:solidFill>
              <a:latin typeface="Open Sans"/>
              <a:ea typeface="Open Sans"/>
              <a:cs typeface="Open Sans"/>
              <a:sym typeface="Open Sans"/>
            </a:endParaRPr>
          </a:p>
          <a:p>
            <a:pPr marL="457200" lvl="0" indent="-307975" algn="l" rtl="0">
              <a:spcBef>
                <a:spcPts val="0"/>
              </a:spcBef>
              <a:spcAft>
                <a:spcPts val="0"/>
              </a:spcAft>
              <a:buClr>
                <a:srgbClr val="1D2DB0"/>
              </a:buClr>
              <a:buSzPts val="1250"/>
              <a:buFont typeface="Open Sans"/>
              <a:buChar char="●"/>
            </a:pPr>
            <a:r>
              <a:rPr lang="en-GB" sz="1250" b="1">
                <a:solidFill>
                  <a:srgbClr val="1D2DB0"/>
                </a:solidFill>
                <a:latin typeface="Open Sans"/>
                <a:ea typeface="Open Sans"/>
                <a:cs typeface="Open Sans"/>
                <a:sym typeface="Open Sans"/>
              </a:rPr>
              <a:t>the audience you need to reach, persuade and/or mobilise, </a:t>
            </a:r>
            <a:endParaRPr sz="1250" b="1">
              <a:solidFill>
                <a:srgbClr val="1D2DB0"/>
              </a:solidFill>
              <a:latin typeface="Open Sans"/>
              <a:ea typeface="Open Sans"/>
              <a:cs typeface="Open Sans"/>
              <a:sym typeface="Open Sans"/>
            </a:endParaRPr>
          </a:p>
          <a:p>
            <a:pPr marL="457200" lvl="0" indent="-307975" algn="l" rtl="0">
              <a:spcBef>
                <a:spcPts val="0"/>
              </a:spcBef>
              <a:spcAft>
                <a:spcPts val="0"/>
              </a:spcAft>
              <a:buClr>
                <a:srgbClr val="1D2DB0"/>
              </a:buClr>
              <a:buSzPts val="1250"/>
              <a:buFont typeface="Open Sans"/>
              <a:buChar char="●"/>
            </a:pPr>
            <a:r>
              <a:rPr lang="en-GB" sz="1250" b="1">
                <a:solidFill>
                  <a:srgbClr val="1D2DB0"/>
                </a:solidFill>
                <a:latin typeface="Open Sans"/>
                <a:ea typeface="Open Sans"/>
                <a:cs typeface="Open Sans"/>
                <a:sym typeface="Open Sans"/>
              </a:rPr>
              <a:t>and the stories you want to tell that reinforce your narrative.</a:t>
            </a:r>
            <a:endParaRPr sz="1250" b="1">
              <a:solidFill>
                <a:srgbClr val="1D2DB0"/>
              </a:solidFill>
              <a:latin typeface="Open Sans"/>
              <a:ea typeface="Open Sans"/>
              <a:cs typeface="Open Sans"/>
              <a:sym typeface="Open Sans"/>
            </a:endParaRPr>
          </a:p>
          <a:p>
            <a:pPr marL="0" lvl="0" indent="0" algn="l" rtl="0">
              <a:spcBef>
                <a:spcPts val="0"/>
              </a:spcBef>
              <a:spcAft>
                <a:spcPts val="0"/>
              </a:spcAft>
              <a:buNone/>
            </a:pPr>
            <a:endParaRPr sz="1250">
              <a:solidFill>
                <a:srgbClr val="1D2DB0"/>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r>
              <a:rPr lang="en-GB" sz="1250">
                <a:solidFill>
                  <a:srgbClr val="1D2DB0"/>
                </a:solidFill>
                <a:latin typeface="Open Sans"/>
                <a:ea typeface="Open Sans"/>
                <a:cs typeface="Open Sans"/>
                <a:sym typeface="Open Sans"/>
              </a:rPr>
              <a:t>The template focuses on these basic elements to make it easy to agree a top-level strategy across different organizations, and a tool that all colleagues and allies can use to inform their day-to-day work. </a:t>
            </a:r>
            <a:endParaRPr sz="1250">
              <a:solidFill>
                <a:srgbClr val="1D2DB0"/>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sz="1250">
              <a:solidFill>
                <a:srgbClr val="1D2DB0"/>
              </a:solidFill>
              <a:latin typeface="Open Sans"/>
              <a:ea typeface="Open Sans"/>
              <a:cs typeface="Open Sans"/>
              <a:sym typeface="Open Sans"/>
            </a:endParaRPr>
          </a:p>
          <a:p>
            <a:pPr marL="0" lvl="0" indent="0" algn="l" rtl="0">
              <a:spcBef>
                <a:spcPts val="0"/>
              </a:spcBef>
              <a:spcAft>
                <a:spcPts val="0"/>
              </a:spcAft>
              <a:buNone/>
            </a:pPr>
            <a:r>
              <a:rPr lang="en-GB" sz="1250">
                <a:solidFill>
                  <a:srgbClr val="1D2DB0"/>
                </a:solidFill>
                <a:latin typeface="Open Sans"/>
                <a:ea typeface="Open Sans"/>
                <a:cs typeface="Open Sans"/>
                <a:sym typeface="Open Sans"/>
              </a:rPr>
              <a:t>Using this template will provide you with a basic strategy, around which you can later build specific tactics, for example for media outreach and social media, as well as metrics and performance indicators. </a:t>
            </a:r>
            <a:endParaRPr sz="1250">
              <a:solidFill>
                <a:srgbClr val="1D2DB0"/>
              </a:solidFill>
              <a:latin typeface="Open Sans"/>
              <a:ea typeface="Open Sans"/>
              <a:cs typeface="Open Sans"/>
              <a:sym typeface="Open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30"/>
        <p:cNvGrpSpPr/>
        <p:nvPr/>
      </p:nvGrpSpPr>
      <p:grpSpPr>
        <a:xfrm>
          <a:off x="0" y="0"/>
          <a:ext cx="0" cy="0"/>
          <a:chOff x="0" y="0"/>
          <a:chExt cx="0" cy="0"/>
        </a:xfrm>
      </p:grpSpPr>
      <p:pic>
        <p:nvPicPr>
          <p:cNvPr id="331" name="Google Shape;331;p28"/>
          <p:cNvPicPr preferRelativeResize="0"/>
          <p:nvPr/>
        </p:nvPicPr>
        <p:blipFill>
          <a:blip r:embed="rId3">
            <a:alphaModFix/>
          </a:blip>
          <a:stretch>
            <a:fillRect/>
          </a:stretch>
        </p:blipFill>
        <p:spPr>
          <a:xfrm>
            <a:off x="2358150" y="152400"/>
            <a:ext cx="3344426" cy="4895674"/>
          </a:xfrm>
          <a:prstGeom prst="rect">
            <a:avLst/>
          </a:prstGeom>
          <a:noFill/>
          <a:ln>
            <a:noFill/>
          </a:ln>
        </p:spPr>
      </p:pic>
      <p:sp>
        <p:nvSpPr>
          <p:cNvPr id="332" name="Google Shape;332;p28"/>
          <p:cNvSpPr txBox="1"/>
          <p:nvPr/>
        </p:nvSpPr>
        <p:spPr>
          <a:xfrm>
            <a:off x="212250" y="221600"/>
            <a:ext cx="1993500" cy="4669500"/>
          </a:xfrm>
          <a:prstGeom prst="rect">
            <a:avLst/>
          </a:prstGeom>
          <a:solidFill>
            <a:schemeClr val="lt2"/>
          </a:solid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a:solidFill>
                  <a:srgbClr val="1D2DB0"/>
                </a:solidFill>
                <a:latin typeface="Montserrat ExtraBold"/>
                <a:ea typeface="Montserrat ExtraBold"/>
                <a:cs typeface="Montserrat ExtraBold"/>
                <a:sym typeface="Montserrat ExtraBold"/>
              </a:rPr>
              <a:t>INSTAGRAM POST: </a:t>
            </a:r>
            <a:r>
              <a:rPr lang="en-GB">
                <a:solidFill>
                  <a:srgbClr val="1D2DB0"/>
                </a:solidFill>
                <a:latin typeface="Montserrat"/>
                <a:ea typeface="Montserrat"/>
                <a:cs typeface="Montserrat"/>
                <a:sym typeface="Montserrat"/>
              </a:rPr>
              <a:t>INSTRUCTIONS</a:t>
            </a:r>
            <a:endParaRPr>
              <a:solidFill>
                <a:srgbClr val="1D2DB0"/>
              </a:solidFill>
              <a:latin typeface="Montserrat"/>
              <a:ea typeface="Montserrat"/>
              <a:cs typeface="Montserrat"/>
              <a:sym typeface="Montserrat"/>
            </a:endParaRPr>
          </a:p>
          <a:p>
            <a:pPr marL="0" lvl="0" indent="0" algn="l" rtl="0">
              <a:spcBef>
                <a:spcPts val="0"/>
              </a:spcBef>
              <a:spcAft>
                <a:spcPts val="0"/>
              </a:spcAft>
              <a:buClr>
                <a:schemeClr val="dk1"/>
              </a:buClr>
              <a:buSzPts val="1100"/>
              <a:buFont typeface="Arial"/>
              <a:buNone/>
            </a:pPr>
            <a:endParaRPr>
              <a:solidFill>
                <a:srgbClr val="1D2DB0"/>
              </a:solidFill>
              <a:latin typeface="Montserrat ExtraBold"/>
              <a:ea typeface="Montserrat ExtraBold"/>
              <a:cs typeface="Montserrat ExtraBold"/>
              <a:sym typeface="Montserrat ExtraBold"/>
            </a:endParaRPr>
          </a:p>
          <a:p>
            <a:pPr marL="0" lvl="0" indent="0" algn="l" rtl="0">
              <a:spcBef>
                <a:spcPts val="0"/>
              </a:spcBef>
              <a:spcAft>
                <a:spcPts val="0"/>
              </a:spcAft>
              <a:buClr>
                <a:schemeClr val="dk1"/>
              </a:buClr>
              <a:buSzPts val="1100"/>
              <a:buFont typeface="Arial"/>
              <a:buNone/>
            </a:pPr>
            <a:r>
              <a:rPr lang="en-GB" sz="1150">
                <a:solidFill>
                  <a:srgbClr val="1D2DB0"/>
                </a:solidFill>
                <a:latin typeface="Montserrat"/>
                <a:ea typeface="Montserrat"/>
                <a:cs typeface="Montserrat"/>
                <a:sym typeface="Montserrat"/>
              </a:rPr>
              <a:t>1. Imagine an influential person shares a picture about civil society on Instagram: </a:t>
            </a:r>
            <a:r>
              <a:rPr lang="en-GB" sz="1150">
                <a:solidFill>
                  <a:srgbClr val="1D2DB0"/>
                </a:solidFill>
                <a:latin typeface="Montserrat ExtraBold"/>
                <a:ea typeface="Montserrat ExtraBold"/>
                <a:cs typeface="Montserrat ExtraBold"/>
                <a:sym typeface="Montserrat ExtraBold"/>
              </a:rPr>
              <a:t>What would you want that picture to be?</a:t>
            </a:r>
            <a:endParaRPr sz="1150">
              <a:solidFill>
                <a:srgbClr val="1D2DB0"/>
              </a:solidFill>
              <a:latin typeface="Montserrat ExtraBold"/>
              <a:ea typeface="Montserrat ExtraBold"/>
              <a:cs typeface="Montserrat ExtraBold"/>
              <a:sym typeface="Montserrat ExtraBold"/>
            </a:endParaRPr>
          </a:p>
          <a:p>
            <a:pPr marL="0" lvl="0" indent="0" algn="l" rtl="0">
              <a:spcBef>
                <a:spcPts val="1000"/>
              </a:spcBef>
              <a:spcAft>
                <a:spcPts val="0"/>
              </a:spcAft>
              <a:buClr>
                <a:schemeClr val="dk1"/>
              </a:buClr>
              <a:buSzPts val="1100"/>
              <a:buFont typeface="Arial"/>
              <a:buNone/>
            </a:pPr>
            <a:r>
              <a:rPr lang="en-GB" sz="1150">
                <a:solidFill>
                  <a:srgbClr val="1D2DB0"/>
                </a:solidFill>
                <a:latin typeface="Montserrat"/>
                <a:ea typeface="Montserrat"/>
                <a:cs typeface="Montserrat"/>
                <a:sym typeface="Montserrat"/>
              </a:rPr>
              <a:t>2. Think of actual stories of people doing things “in real life” as opposed to symbols or drawings. </a:t>
            </a:r>
            <a:r>
              <a:rPr lang="en-GB" sz="1150">
                <a:solidFill>
                  <a:srgbClr val="1D2DB0"/>
                </a:solidFill>
                <a:latin typeface="Montserrat ExtraBold"/>
                <a:ea typeface="Montserrat ExtraBold"/>
                <a:cs typeface="Montserrat ExtraBold"/>
                <a:sym typeface="Montserrat ExtraBold"/>
              </a:rPr>
              <a:t>What does it look like for your audience to act on your values?</a:t>
            </a:r>
            <a:endParaRPr sz="1150">
              <a:solidFill>
                <a:srgbClr val="1D2DB0"/>
              </a:solidFill>
              <a:latin typeface="Montserrat ExtraBold"/>
              <a:ea typeface="Montserrat ExtraBold"/>
              <a:cs typeface="Montserrat ExtraBold"/>
              <a:sym typeface="Montserrat ExtraBold"/>
            </a:endParaRPr>
          </a:p>
          <a:p>
            <a:pPr marL="0" lvl="0" indent="0" algn="l" rtl="0">
              <a:spcBef>
                <a:spcPts val="1000"/>
              </a:spcBef>
              <a:spcAft>
                <a:spcPts val="0"/>
              </a:spcAft>
              <a:buClr>
                <a:schemeClr val="dk1"/>
              </a:buClr>
              <a:buSzPts val="1100"/>
              <a:buFont typeface="Arial"/>
              <a:buNone/>
            </a:pPr>
            <a:r>
              <a:rPr lang="en-GB" sz="1150">
                <a:solidFill>
                  <a:srgbClr val="1D2DB0"/>
                </a:solidFill>
                <a:latin typeface="Montserrat"/>
                <a:ea typeface="Montserrat"/>
                <a:cs typeface="Montserrat"/>
                <a:sym typeface="Montserrat"/>
              </a:rPr>
              <a:t>3. Draw (or find a online) a picture that roughly represents the picture in your head. It should be something you could capture with your smartphone camera.</a:t>
            </a:r>
            <a:endParaRPr sz="1150">
              <a:solidFill>
                <a:schemeClr val="dk1"/>
              </a:solidFill>
              <a:latin typeface="Source Sans Pro"/>
              <a:ea typeface="Source Sans Pro"/>
              <a:cs typeface="Source Sans Pro"/>
              <a:sym typeface="Source Sans Pro"/>
            </a:endParaRPr>
          </a:p>
          <a:p>
            <a:pPr marL="0" lvl="0" indent="0" algn="l" rtl="0">
              <a:spcBef>
                <a:spcPts val="1000"/>
              </a:spcBef>
              <a:spcAft>
                <a:spcPts val="1000"/>
              </a:spcAft>
              <a:buNone/>
            </a:pPr>
            <a:endParaRPr>
              <a:solidFill>
                <a:srgbClr val="1D2DB0"/>
              </a:solidFill>
              <a:latin typeface="Montserrat ExtraBold"/>
              <a:ea typeface="Montserrat ExtraBold"/>
              <a:cs typeface="Montserrat ExtraBold"/>
              <a:sym typeface="Montserrat ExtraBold"/>
            </a:endParaRPr>
          </a:p>
        </p:txBody>
      </p:sp>
      <p:sp>
        <p:nvSpPr>
          <p:cNvPr id="333" name="Google Shape;333;p28"/>
          <p:cNvSpPr txBox="1"/>
          <p:nvPr/>
        </p:nvSpPr>
        <p:spPr>
          <a:xfrm>
            <a:off x="2725575" y="859800"/>
            <a:ext cx="2497800" cy="2654400"/>
          </a:xfrm>
          <a:prstGeom prst="rect">
            <a:avLst/>
          </a:prstGeom>
          <a:noFill/>
          <a:ln>
            <a:noFill/>
          </a:ln>
        </p:spPr>
        <p:txBody>
          <a:bodyPr spcFirstLastPara="1" wrap="square" lIns="91425" tIns="91425" rIns="91425" bIns="91425" anchor="ctr" anchorCtr="0">
            <a:noAutofit/>
          </a:bodyPr>
          <a:lstStyle/>
          <a:p>
            <a:pPr marL="0" lvl="0" indent="-114300" algn="l" rtl="0">
              <a:spcBef>
                <a:spcPts val="0"/>
              </a:spcBef>
              <a:spcAft>
                <a:spcPts val="0"/>
              </a:spcAft>
              <a:buNone/>
            </a:pPr>
            <a:endParaRPr sz="1200">
              <a:latin typeface="Source Sans Pro"/>
              <a:ea typeface="Source Sans Pro"/>
              <a:cs typeface="Source Sans Pro"/>
              <a:sym typeface="Source Sans Pro"/>
            </a:endParaRPr>
          </a:p>
        </p:txBody>
      </p:sp>
      <p:sp>
        <p:nvSpPr>
          <p:cNvPr id="334" name="Google Shape;334;p28"/>
          <p:cNvSpPr txBox="1"/>
          <p:nvPr/>
        </p:nvSpPr>
        <p:spPr>
          <a:xfrm>
            <a:off x="2728675" y="969675"/>
            <a:ext cx="2374800" cy="2392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sz="1200" b="1">
                <a:latin typeface="Source Sans Pro"/>
                <a:ea typeface="Source Sans Pro"/>
                <a:cs typeface="Source Sans Pro"/>
                <a:sym typeface="Source Sans Pro"/>
              </a:rPr>
              <a:t>What is a story that illustrates your message in real life?</a:t>
            </a:r>
            <a:r>
              <a:rPr lang="en-GB" sz="1200">
                <a:latin typeface="Source Sans Pro"/>
                <a:ea typeface="Source Sans Pro"/>
                <a:cs typeface="Source Sans Pro"/>
                <a:sym typeface="Source Sans Pro"/>
              </a:rPr>
              <a:t> The kind of story you would point to and say, </a:t>
            </a:r>
            <a:r>
              <a:rPr lang="en-GB" sz="1200" i="1">
                <a:latin typeface="Source Sans Pro"/>
                <a:ea typeface="Source Sans Pro"/>
                <a:cs typeface="Source Sans Pro"/>
                <a:sym typeface="Source Sans Pro"/>
              </a:rPr>
              <a:t>“this shows that…”</a:t>
            </a:r>
            <a:endParaRPr sz="1200" i="1">
              <a:latin typeface="Source Sans Pro"/>
              <a:ea typeface="Source Sans Pro"/>
              <a:cs typeface="Source Sans Pro"/>
              <a:sym typeface="Source Sans Pro"/>
            </a:endParaRPr>
          </a:p>
          <a:p>
            <a:pPr marL="0" lvl="0" indent="0" algn="l" rtl="0">
              <a:spcBef>
                <a:spcPts val="0"/>
              </a:spcBef>
              <a:spcAft>
                <a:spcPts val="0"/>
              </a:spcAft>
              <a:buClr>
                <a:schemeClr val="dk1"/>
              </a:buClr>
              <a:buSzPts val="1100"/>
              <a:buFont typeface="Arial"/>
              <a:buNone/>
            </a:pPr>
            <a:endParaRPr sz="1200">
              <a:latin typeface="Source Sans Pro"/>
              <a:ea typeface="Source Sans Pro"/>
              <a:cs typeface="Source Sans Pro"/>
              <a:sym typeface="Source Sans Pro"/>
            </a:endParaRPr>
          </a:p>
          <a:p>
            <a:pPr marL="0" lvl="0" indent="0" algn="l" rtl="0">
              <a:spcBef>
                <a:spcPts val="0"/>
              </a:spcBef>
              <a:spcAft>
                <a:spcPts val="0"/>
              </a:spcAft>
              <a:buNone/>
            </a:pPr>
            <a:r>
              <a:rPr lang="en-GB" sz="1200" b="1">
                <a:latin typeface="Source Sans Pro"/>
                <a:ea typeface="Source Sans Pro"/>
                <a:cs typeface="Source Sans Pro"/>
                <a:sym typeface="Source Sans Pro"/>
              </a:rPr>
              <a:t>Tip!</a:t>
            </a:r>
            <a:r>
              <a:rPr lang="en-GB" sz="1200">
                <a:latin typeface="Source Sans Pro"/>
                <a:ea typeface="Source Sans Pro"/>
                <a:cs typeface="Source Sans Pro"/>
                <a:sym typeface="Source Sans Pro"/>
              </a:rPr>
              <a:t> It should be an “action” picture of actual people doing things, rather than a logo or symbol. It should be an image that real people would post to instagram.</a:t>
            </a:r>
            <a:endParaRPr sz="1200">
              <a:latin typeface="Source Sans Pro"/>
              <a:ea typeface="Source Sans Pro"/>
              <a:cs typeface="Source Sans Pro"/>
              <a:sym typeface="Source Sans Pro"/>
            </a:endParaRPr>
          </a:p>
        </p:txBody>
      </p:sp>
      <p:sp>
        <p:nvSpPr>
          <p:cNvPr id="335" name="Google Shape;335;p28"/>
          <p:cNvSpPr txBox="1"/>
          <p:nvPr/>
        </p:nvSpPr>
        <p:spPr>
          <a:xfrm>
            <a:off x="2950525" y="458525"/>
            <a:ext cx="1422600" cy="3003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GB" sz="1200" b="1">
                <a:solidFill>
                  <a:srgbClr val="1D2DB0"/>
                </a:solidFill>
                <a:latin typeface="Source Sans Pro"/>
                <a:ea typeface="Source Sans Pro"/>
                <a:cs typeface="Source Sans Pro"/>
                <a:sym typeface="Source Sans Pro"/>
              </a:rPr>
              <a:t>@YOUR HANDLE</a:t>
            </a:r>
            <a:endParaRPr sz="1200">
              <a:solidFill>
                <a:srgbClr val="1D2DB0"/>
              </a:solidFill>
              <a:latin typeface="Source Sans Pro"/>
              <a:ea typeface="Source Sans Pro"/>
              <a:cs typeface="Source Sans Pro"/>
              <a:sym typeface="Source Sans Pro"/>
            </a:endParaRPr>
          </a:p>
        </p:txBody>
      </p:sp>
      <p:sp>
        <p:nvSpPr>
          <p:cNvPr id="336" name="Google Shape;336;p28"/>
          <p:cNvSpPr txBox="1"/>
          <p:nvPr/>
        </p:nvSpPr>
        <p:spPr>
          <a:xfrm>
            <a:off x="2728675" y="4100500"/>
            <a:ext cx="2497800" cy="459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800" b="1">
                <a:latin typeface="Source Sans Pro"/>
                <a:ea typeface="Source Sans Pro"/>
                <a:cs typeface="Source Sans Pro"/>
                <a:sym typeface="Source Sans Pro"/>
              </a:rPr>
              <a:t>@YourHandle:</a:t>
            </a:r>
            <a:r>
              <a:rPr lang="en-GB" sz="800">
                <a:latin typeface="Source Sans Pro"/>
                <a:ea typeface="Source Sans Pro"/>
                <a:cs typeface="Source Sans Pro"/>
                <a:sym typeface="Source Sans Pro"/>
              </a:rPr>
              <a:t> Write a short sentence describing why what is happening in the picture matters.</a:t>
            </a:r>
            <a:endParaRPr sz="800">
              <a:latin typeface="Source Sans Pro"/>
              <a:ea typeface="Source Sans Pro"/>
              <a:cs typeface="Source Sans Pro"/>
              <a:sym typeface="Source Sans Pro"/>
            </a:endParaRPr>
          </a:p>
        </p:txBody>
      </p:sp>
      <p:pic>
        <p:nvPicPr>
          <p:cNvPr id="337" name="Google Shape;337;p28"/>
          <p:cNvPicPr preferRelativeResize="0"/>
          <p:nvPr/>
        </p:nvPicPr>
        <p:blipFill>
          <a:blip r:embed="rId3">
            <a:alphaModFix/>
          </a:blip>
          <a:stretch>
            <a:fillRect/>
          </a:stretch>
        </p:blipFill>
        <p:spPr>
          <a:xfrm>
            <a:off x="5648725" y="152400"/>
            <a:ext cx="3344426" cy="4895674"/>
          </a:xfrm>
          <a:prstGeom prst="rect">
            <a:avLst/>
          </a:prstGeom>
          <a:noFill/>
          <a:ln>
            <a:noFill/>
          </a:ln>
        </p:spPr>
      </p:pic>
      <p:sp>
        <p:nvSpPr>
          <p:cNvPr id="338" name="Google Shape;338;p28"/>
          <p:cNvSpPr txBox="1"/>
          <p:nvPr/>
        </p:nvSpPr>
        <p:spPr>
          <a:xfrm>
            <a:off x="6020661" y="874475"/>
            <a:ext cx="2497800" cy="2654400"/>
          </a:xfrm>
          <a:prstGeom prst="rect">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114300" algn="l" rtl="0">
              <a:spcBef>
                <a:spcPts val="0"/>
              </a:spcBef>
              <a:spcAft>
                <a:spcPts val="0"/>
              </a:spcAft>
              <a:buNone/>
            </a:pPr>
            <a:endParaRPr sz="1200">
              <a:latin typeface="Source Sans Pro"/>
              <a:ea typeface="Source Sans Pro"/>
              <a:cs typeface="Source Sans Pro"/>
              <a:sym typeface="Source Sans Pro"/>
            </a:endParaRPr>
          </a:p>
        </p:txBody>
      </p:sp>
      <p:sp>
        <p:nvSpPr>
          <p:cNvPr id="339" name="Google Shape;339;p28"/>
          <p:cNvSpPr txBox="1"/>
          <p:nvPr/>
        </p:nvSpPr>
        <p:spPr>
          <a:xfrm>
            <a:off x="6019250" y="901400"/>
            <a:ext cx="1523700" cy="250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800">
                <a:latin typeface="Source Sans Pro"/>
                <a:ea typeface="Source Sans Pro"/>
                <a:cs typeface="Source Sans Pro"/>
                <a:sym typeface="Source Sans Pro"/>
              </a:rPr>
              <a:t>[DRAW YOUR PICTURE HERE]</a:t>
            </a:r>
            <a:endParaRPr sz="800">
              <a:latin typeface="Source Sans Pro"/>
              <a:ea typeface="Source Sans Pro"/>
              <a:cs typeface="Source Sans Pro"/>
              <a:sym typeface="Source Sans Pro"/>
            </a:endParaRPr>
          </a:p>
        </p:txBody>
      </p:sp>
      <p:cxnSp>
        <p:nvCxnSpPr>
          <p:cNvPr id="340" name="Google Shape;340;p28"/>
          <p:cNvCxnSpPr/>
          <p:nvPr/>
        </p:nvCxnSpPr>
        <p:spPr>
          <a:xfrm>
            <a:off x="6288125" y="697050"/>
            <a:ext cx="1856400" cy="0"/>
          </a:xfrm>
          <a:prstGeom prst="straightConnector1">
            <a:avLst/>
          </a:prstGeom>
          <a:noFill/>
          <a:ln w="9525" cap="flat" cmpd="sng">
            <a:solidFill>
              <a:schemeClr val="dk2"/>
            </a:solidFill>
            <a:prstDash val="solid"/>
            <a:round/>
            <a:headEnd type="none" w="med" len="med"/>
            <a:tailEnd type="none" w="med" len="med"/>
          </a:ln>
        </p:spPr>
      </p:cxnSp>
      <p:cxnSp>
        <p:nvCxnSpPr>
          <p:cNvPr id="341" name="Google Shape;341;p28"/>
          <p:cNvCxnSpPr/>
          <p:nvPr/>
        </p:nvCxnSpPr>
        <p:spPr>
          <a:xfrm rot="10800000" flipH="1">
            <a:off x="6046000" y="4248475"/>
            <a:ext cx="2457900" cy="7200"/>
          </a:xfrm>
          <a:prstGeom prst="straightConnector1">
            <a:avLst/>
          </a:prstGeom>
          <a:noFill/>
          <a:ln w="9525" cap="flat" cmpd="sng">
            <a:solidFill>
              <a:schemeClr val="dk2"/>
            </a:solidFill>
            <a:prstDash val="solid"/>
            <a:round/>
            <a:headEnd type="none" w="med" len="med"/>
            <a:tailEnd type="none" w="med" len="med"/>
          </a:ln>
        </p:spPr>
      </p:cxnSp>
      <p:cxnSp>
        <p:nvCxnSpPr>
          <p:cNvPr id="342" name="Google Shape;342;p28"/>
          <p:cNvCxnSpPr/>
          <p:nvPr/>
        </p:nvCxnSpPr>
        <p:spPr>
          <a:xfrm rot="10800000" flipH="1">
            <a:off x="6046000" y="4424550"/>
            <a:ext cx="2457900" cy="7200"/>
          </a:xfrm>
          <a:prstGeom prst="straightConnector1">
            <a:avLst/>
          </a:prstGeom>
          <a:noFill/>
          <a:ln w="9525" cap="flat" cmpd="sng">
            <a:solidFill>
              <a:schemeClr val="dk2"/>
            </a:solidFill>
            <a:prstDash val="solid"/>
            <a:round/>
            <a:headEnd type="none" w="med" len="med"/>
            <a:tailEnd type="none" w="med" len="med"/>
          </a:ln>
        </p:spPr>
      </p:cxnSp>
      <p:cxnSp>
        <p:nvCxnSpPr>
          <p:cNvPr id="343" name="Google Shape;343;p28"/>
          <p:cNvCxnSpPr/>
          <p:nvPr/>
        </p:nvCxnSpPr>
        <p:spPr>
          <a:xfrm rot="10800000" flipH="1">
            <a:off x="6046000" y="4600625"/>
            <a:ext cx="2457900" cy="7200"/>
          </a:xfrm>
          <a:prstGeom prst="straightConnector1">
            <a:avLst/>
          </a:prstGeom>
          <a:noFill/>
          <a:ln w="9525" cap="flat" cmpd="sng">
            <a:solidFill>
              <a:schemeClr val="dk2"/>
            </a:solidFill>
            <a:prstDash val="solid"/>
            <a:round/>
            <a:headEnd type="none" w="med" len="med"/>
            <a:tailEnd type="none" w="med" len="med"/>
          </a:ln>
        </p:spPr>
      </p:cxnSp>
      <p:sp>
        <p:nvSpPr>
          <p:cNvPr id="344" name="Google Shape;344;p28"/>
          <p:cNvSpPr txBox="1"/>
          <p:nvPr/>
        </p:nvSpPr>
        <p:spPr>
          <a:xfrm>
            <a:off x="5960550" y="4019776"/>
            <a:ext cx="1523700" cy="250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800">
                <a:latin typeface="Source Sans Pro"/>
                <a:ea typeface="Source Sans Pro"/>
                <a:cs typeface="Source Sans Pro"/>
                <a:sym typeface="Source Sans Pro"/>
              </a:rPr>
              <a:t>[WRITE HERE]</a:t>
            </a:r>
            <a:endParaRPr sz="800">
              <a:latin typeface="Source Sans Pro"/>
              <a:ea typeface="Source Sans Pro"/>
              <a:cs typeface="Source Sans Pro"/>
              <a:sym typeface="Source Sans Pro"/>
            </a:endParaRPr>
          </a:p>
        </p:txBody>
      </p:sp>
      <p:sp>
        <p:nvSpPr>
          <p:cNvPr id="345" name="Google Shape;345;p28"/>
          <p:cNvSpPr txBox="1"/>
          <p:nvPr/>
        </p:nvSpPr>
        <p:spPr>
          <a:xfrm rot="-5400000">
            <a:off x="8345700" y="4323603"/>
            <a:ext cx="1285800" cy="354000"/>
          </a:xfrm>
          <a:prstGeom prst="rect">
            <a:avLst/>
          </a:prstGeom>
          <a:solidFill>
            <a:srgbClr val="FFC80B"/>
          </a:solid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100">
                <a:solidFill>
                  <a:srgbClr val="1D2DB0"/>
                </a:solidFill>
                <a:latin typeface="Montserrat ExtraBold"/>
                <a:ea typeface="Montserrat ExtraBold"/>
                <a:cs typeface="Montserrat ExtraBold"/>
                <a:sym typeface="Montserrat ExtraBold"/>
              </a:rPr>
              <a:t>STORY</a:t>
            </a:r>
            <a:endParaRPr sz="1100">
              <a:solidFill>
                <a:srgbClr val="1D2DB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sp>
        <p:nvSpPr>
          <p:cNvPr id="350" name="Google Shape;350;p29"/>
          <p:cNvSpPr txBox="1">
            <a:spLocks noGrp="1"/>
          </p:cNvSpPr>
          <p:nvPr>
            <p:ph type="subTitle" idx="4294967295"/>
          </p:nvPr>
        </p:nvSpPr>
        <p:spPr>
          <a:xfrm>
            <a:off x="5979675" y="1112800"/>
            <a:ext cx="2723400" cy="3774000"/>
          </a:xfrm>
          <a:prstGeom prst="rect">
            <a:avLst/>
          </a:prstGeom>
          <a:solidFill>
            <a:srgbClr val="FFC80B"/>
          </a:solid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a:solidFill>
                  <a:schemeClr val="lt1"/>
                </a:solidFill>
                <a:highlight>
                  <a:srgbClr val="1D2DB0"/>
                </a:highlight>
                <a:latin typeface="Montserrat ExtraBold"/>
                <a:ea typeface="Montserrat ExtraBold"/>
                <a:cs typeface="Montserrat ExtraBold"/>
                <a:sym typeface="Montserrat ExtraBold"/>
              </a:rPr>
              <a:t>[Value/Theme three]</a:t>
            </a:r>
            <a:br>
              <a:rPr lang="en-GB">
                <a:solidFill>
                  <a:srgbClr val="003973"/>
                </a:solidFill>
                <a:latin typeface="Montserrat ExtraBold"/>
                <a:ea typeface="Montserrat ExtraBold"/>
                <a:cs typeface="Montserrat ExtraBold"/>
                <a:sym typeface="Montserrat ExtraBold"/>
              </a:rPr>
            </a:br>
            <a:r>
              <a:rPr lang="en-GB" sz="1000" i="1">
                <a:solidFill>
                  <a:srgbClr val="003973"/>
                </a:solidFill>
                <a:latin typeface="Source Sans Pro"/>
                <a:ea typeface="Source Sans Pro"/>
                <a:cs typeface="Source Sans Pro"/>
                <a:sym typeface="Source Sans Pro"/>
              </a:rPr>
              <a:t>[describe it and find some images that illustrate the value you are addressing] </a:t>
            </a:r>
            <a:endParaRPr i="1">
              <a:solidFill>
                <a:srgbClr val="003973"/>
              </a:solidFill>
            </a:endParaRPr>
          </a:p>
        </p:txBody>
      </p:sp>
      <p:sp>
        <p:nvSpPr>
          <p:cNvPr id="351" name="Google Shape;351;p29"/>
          <p:cNvSpPr txBox="1">
            <a:spLocks noGrp="1"/>
          </p:cNvSpPr>
          <p:nvPr>
            <p:ph type="subTitle" idx="4294967295"/>
          </p:nvPr>
        </p:nvSpPr>
        <p:spPr>
          <a:xfrm>
            <a:off x="304800" y="1112800"/>
            <a:ext cx="2837400" cy="3774000"/>
          </a:xfrm>
          <a:prstGeom prst="rect">
            <a:avLst/>
          </a:prstGeom>
          <a:solidFill>
            <a:srgbClr val="1D2DB0"/>
          </a:solidFill>
        </p:spPr>
        <p:txBody>
          <a:bodyPr spcFirstLastPara="1" wrap="square" lIns="91425" tIns="91425" rIns="91425" bIns="91425" anchor="t" anchorCtr="0">
            <a:noAutofit/>
          </a:bodyPr>
          <a:lstStyle/>
          <a:p>
            <a:pPr marL="0" lvl="0" indent="0" algn="l" rtl="0">
              <a:spcBef>
                <a:spcPts val="0"/>
              </a:spcBef>
              <a:spcAft>
                <a:spcPts val="0"/>
              </a:spcAft>
              <a:buNone/>
            </a:pPr>
            <a:r>
              <a:rPr lang="en-GB">
                <a:solidFill>
                  <a:srgbClr val="1D2DB0"/>
                </a:solidFill>
                <a:highlight>
                  <a:schemeClr val="lt1"/>
                </a:highlight>
                <a:latin typeface="Montserrat ExtraBold"/>
                <a:ea typeface="Montserrat ExtraBold"/>
                <a:cs typeface="Montserrat ExtraBold"/>
                <a:sym typeface="Montserrat ExtraBold"/>
              </a:rPr>
              <a:t>[Value/Theme one]</a:t>
            </a:r>
            <a:br>
              <a:rPr lang="en-GB">
                <a:latin typeface="Montserrat ExtraBold"/>
                <a:ea typeface="Montserrat ExtraBold"/>
                <a:cs typeface="Montserrat ExtraBold"/>
                <a:sym typeface="Montserrat ExtraBold"/>
              </a:rPr>
            </a:br>
            <a:r>
              <a:rPr lang="en-GB" sz="1000" i="1">
                <a:solidFill>
                  <a:srgbClr val="FFFFFF"/>
                </a:solidFill>
                <a:latin typeface="Source Sans Pro"/>
                <a:ea typeface="Source Sans Pro"/>
                <a:cs typeface="Source Sans Pro"/>
                <a:sym typeface="Source Sans Pro"/>
              </a:rPr>
              <a:t>[describe it and find some images that illustrate the value you are addressing] </a:t>
            </a:r>
            <a:endParaRPr sz="1000" i="1">
              <a:solidFill>
                <a:srgbClr val="FFFFFF"/>
              </a:solidFill>
              <a:latin typeface="Source Sans Pro"/>
              <a:ea typeface="Source Sans Pro"/>
              <a:cs typeface="Source Sans Pro"/>
              <a:sym typeface="Source Sans Pro"/>
            </a:endParaRPr>
          </a:p>
        </p:txBody>
      </p:sp>
      <p:sp>
        <p:nvSpPr>
          <p:cNvPr id="352" name="Google Shape;352;p29"/>
          <p:cNvSpPr/>
          <p:nvPr/>
        </p:nvSpPr>
        <p:spPr>
          <a:xfrm>
            <a:off x="3142241" y="1112800"/>
            <a:ext cx="2837400" cy="3774000"/>
          </a:xfrm>
          <a:prstGeom prst="rect">
            <a:avLst/>
          </a:prstGeom>
          <a:solidFill>
            <a:srgbClr val="D9D9D9"/>
          </a:solid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sz="1800">
                <a:solidFill>
                  <a:schemeClr val="lt1"/>
                </a:solidFill>
                <a:highlight>
                  <a:srgbClr val="1D2DB0"/>
                </a:highlight>
                <a:latin typeface="Montserrat ExtraBold"/>
                <a:ea typeface="Montserrat ExtraBold"/>
                <a:cs typeface="Montserrat ExtraBold"/>
                <a:sym typeface="Montserrat ExtraBold"/>
              </a:rPr>
              <a:t>[Value/Theme two]</a:t>
            </a:r>
            <a:br>
              <a:rPr lang="en-GB" sz="1800">
                <a:solidFill>
                  <a:srgbClr val="1D2DB0"/>
                </a:solidFill>
                <a:latin typeface="Montserrat ExtraBold"/>
                <a:ea typeface="Montserrat ExtraBold"/>
                <a:cs typeface="Montserrat ExtraBold"/>
                <a:sym typeface="Montserrat ExtraBold"/>
              </a:rPr>
            </a:br>
            <a:r>
              <a:rPr lang="en-GB" sz="1000" i="1">
                <a:solidFill>
                  <a:srgbClr val="1D2DB0"/>
                </a:solidFill>
                <a:latin typeface="Source Sans Pro"/>
                <a:ea typeface="Source Sans Pro"/>
                <a:cs typeface="Source Sans Pro"/>
                <a:sym typeface="Source Sans Pro"/>
              </a:rPr>
              <a:t>[describe it and find some images that illustrate the value you are addressing] </a:t>
            </a:r>
            <a:endParaRPr sz="1800" i="1">
              <a:solidFill>
                <a:srgbClr val="1D2DB0"/>
              </a:solidFill>
            </a:endParaRPr>
          </a:p>
        </p:txBody>
      </p:sp>
      <p:sp>
        <p:nvSpPr>
          <p:cNvPr id="353" name="Google Shape;353;p29"/>
          <p:cNvSpPr txBox="1"/>
          <p:nvPr/>
        </p:nvSpPr>
        <p:spPr>
          <a:xfrm>
            <a:off x="304800" y="221600"/>
            <a:ext cx="8398200" cy="786900"/>
          </a:xfrm>
          <a:prstGeom prst="rect">
            <a:avLst/>
          </a:prstGeom>
          <a:solidFill>
            <a:schemeClr val="lt2"/>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a:solidFill>
                  <a:srgbClr val="1D2DB0"/>
                </a:solidFill>
                <a:latin typeface="Montserrat ExtraBold"/>
                <a:ea typeface="Montserrat ExtraBold"/>
                <a:cs typeface="Montserrat ExtraBold"/>
                <a:sym typeface="Montserrat ExtraBold"/>
              </a:rPr>
              <a:t>Image guidance &amp; call for stories</a:t>
            </a:r>
            <a:endParaRPr>
              <a:solidFill>
                <a:srgbClr val="1D2DB0"/>
              </a:solidFill>
              <a:latin typeface="Montserrat ExtraBold"/>
              <a:ea typeface="Montserrat ExtraBold"/>
              <a:cs typeface="Montserrat ExtraBold"/>
              <a:sym typeface="Montserrat ExtraBold"/>
            </a:endParaRPr>
          </a:p>
          <a:p>
            <a:pPr marL="0" lvl="0" indent="0" algn="l" rtl="0">
              <a:spcBef>
                <a:spcPts val="0"/>
              </a:spcBef>
              <a:spcAft>
                <a:spcPts val="0"/>
              </a:spcAft>
              <a:buNone/>
            </a:pPr>
            <a:r>
              <a:rPr lang="en-GB" sz="1200">
                <a:solidFill>
                  <a:schemeClr val="dk1"/>
                </a:solidFill>
                <a:latin typeface="Source Sans Pro"/>
                <a:ea typeface="Source Sans Pro"/>
                <a:cs typeface="Source Sans Pro"/>
                <a:sym typeface="Source Sans Pro"/>
              </a:rPr>
              <a:t>Place the kinds of images here </a:t>
            </a:r>
            <a:r>
              <a:rPr lang="en-GB" sz="1200">
                <a:latin typeface="Source Sans Pro"/>
                <a:ea typeface="Source Sans Pro"/>
                <a:cs typeface="Source Sans Pro"/>
                <a:sym typeface="Source Sans Pro"/>
              </a:rPr>
              <a:t> that reinforce your values and our messages. Once you have identified these, you can issue a “call for stories” to your movement asking people to share or create moments like the ones in your images.</a:t>
            </a:r>
            <a:endParaRPr sz="1200">
              <a:latin typeface="Source Sans Pro"/>
              <a:ea typeface="Source Sans Pro"/>
              <a:cs typeface="Source Sans Pro"/>
              <a:sym typeface="Source Sans Pro"/>
            </a:endParaRPr>
          </a:p>
        </p:txBody>
      </p:sp>
      <p:sp>
        <p:nvSpPr>
          <p:cNvPr id="354" name="Google Shape;354;p29"/>
          <p:cNvSpPr txBox="1"/>
          <p:nvPr/>
        </p:nvSpPr>
        <p:spPr>
          <a:xfrm rot="-5400000">
            <a:off x="8345700" y="4323603"/>
            <a:ext cx="1285800" cy="354000"/>
          </a:xfrm>
          <a:prstGeom prst="rect">
            <a:avLst/>
          </a:prstGeom>
          <a:solidFill>
            <a:srgbClr val="FFC80B"/>
          </a:solid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100">
                <a:solidFill>
                  <a:srgbClr val="1D2DB0"/>
                </a:solidFill>
                <a:latin typeface="Montserrat ExtraBold"/>
                <a:ea typeface="Montserrat ExtraBold"/>
                <a:cs typeface="Montserrat ExtraBold"/>
                <a:sym typeface="Montserrat ExtraBold"/>
              </a:rPr>
              <a:t>STORY</a:t>
            </a:r>
            <a:endParaRPr sz="1100">
              <a:solidFill>
                <a:srgbClr val="1D2DB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58"/>
        <p:cNvGrpSpPr/>
        <p:nvPr/>
      </p:nvGrpSpPr>
      <p:grpSpPr>
        <a:xfrm>
          <a:off x="0" y="0"/>
          <a:ext cx="0" cy="0"/>
          <a:chOff x="0" y="0"/>
          <a:chExt cx="0" cy="0"/>
        </a:xfrm>
      </p:grpSpPr>
      <p:sp>
        <p:nvSpPr>
          <p:cNvPr id="359" name="Google Shape;359;p30"/>
          <p:cNvSpPr/>
          <p:nvPr/>
        </p:nvSpPr>
        <p:spPr>
          <a:xfrm>
            <a:off x="327600" y="1010298"/>
            <a:ext cx="4056600" cy="1113600"/>
          </a:xfrm>
          <a:prstGeom prst="rect">
            <a:avLst/>
          </a:prstGeom>
          <a:solidFill>
            <a:srgbClr val="FFC8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30"/>
          <p:cNvSpPr/>
          <p:nvPr/>
        </p:nvSpPr>
        <p:spPr>
          <a:xfrm>
            <a:off x="327600" y="2215668"/>
            <a:ext cx="4056600" cy="12096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30"/>
          <p:cNvSpPr/>
          <p:nvPr/>
        </p:nvSpPr>
        <p:spPr>
          <a:xfrm>
            <a:off x="327600" y="3520950"/>
            <a:ext cx="4056600" cy="1113600"/>
          </a:xfrm>
          <a:prstGeom prst="rect">
            <a:avLst/>
          </a:prstGeom>
          <a:solidFill>
            <a:srgbClr val="1D2D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30"/>
          <p:cNvSpPr txBox="1"/>
          <p:nvPr/>
        </p:nvSpPr>
        <p:spPr>
          <a:xfrm>
            <a:off x="332400" y="477220"/>
            <a:ext cx="8479200" cy="422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a:solidFill>
                  <a:srgbClr val="1D2DB0"/>
                </a:solidFill>
                <a:latin typeface="Montserrat ExtraBold"/>
                <a:ea typeface="Montserrat ExtraBold"/>
                <a:cs typeface="Montserrat ExtraBold"/>
                <a:sym typeface="Montserrat ExtraBold"/>
              </a:rPr>
              <a:t>MY GOAL IS  ______________________________________________</a:t>
            </a:r>
            <a:endParaRPr sz="1200" i="1">
              <a:latin typeface="Source Sans Pro"/>
              <a:ea typeface="Source Sans Pro"/>
              <a:cs typeface="Source Sans Pro"/>
              <a:sym typeface="Source Sans Pro"/>
            </a:endParaRPr>
          </a:p>
        </p:txBody>
      </p:sp>
      <p:sp>
        <p:nvSpPr>
          <p:cNvPr id="363" name="Google Shape;363;p30"/>
          <p:cNvSpPr txBox="1"/>
          <p:nvPr/>
        </p:nvSpPr>
        <p:spPr>
          <a:xfrm>
            <a:off x="205450" y="66210"/>
            <a:ext cx="8733000" cy="4491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GB" sz="1650">
                <a:solidFill>
                  <a:srgbClr val="1D2DB0"/>
                </a:solidFill>
                <a:highlight>
                  <a:srgbClr val="FFC80B"/>
                </a:highlight>
                <a:latin typeface="Montserrat ExtraBold"/>
                <a:ea typeface="Montserrat ExtraBold"/>
                <a:cs typeface="Montserrat ExtraBold"/>
                <a:sym typeface="Montserrat ExtraBold"/>
              </a:rPr>
              <a:t>Communications strategy outline once you have a clear goal.</a:t>
            </a:r>
            <a:endParaRPr sz="1650">
              <a:solidFill>
                <a:srgbClr val="7E9CBB"/>
              </a:solidFill>
              <a:highlight>
                <a:srgbClr val="FFC80B"/>
              </a:highlight>
              <a:latin typeface="Montserrat ExtraBold"/>
              <a:ea typeface="Montserrat ExtraBold"/>
              <a:cs typeface="Montserrat ExtraBold"/>
              <a:sym typeface="Montserrat ExtraBold"/>
            </a:endParaRPr>
          </a:p>
        </p:txBody>
      </p:sp>
      <p:sp>
        <p:nvSpPr>
          <p:cNvPr id="364" name="Google Shape;364;p30"/>
          <p:cNvSpPr/>
          <p:nvPr/>
        </p:nvSpPr>
        <p:spPr>
          <a:xfrm>
            <a:off x="4681250" y="1010300"/>
            <a:ext cx="4130400" cy="3618300"/>
          </a:xfrm>
          <a:prstGeom prst="rect">
            <a:avLst/>
          </a:prstGeom>
          <a:solidFill>
            <a:srgbClr val="EEEEEE"/>
          </a:solidFill>
          <a:ln w="9525" cap="flat" cmpd="sng">
            <a:solidFill>
              <a:srgbClr val="595959"/>
            </a:solidFill>
            <a:prstDash val="dot"/>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30"/>
          <p:cNvSpPr txBox="1"/>
          <p:nvPr/>
        </p:nvSpPr>
        <p:spPr>
          <a:xfrm>
            <a:off x="327600" y="1010298"/>
            <a:ext cx="1697400" cy="507900"/>
          </a:xfrm>
          <a:prstGeom prst="rect">
            <a:avLst/>
          </a:prstGeom>
          <a:solidFill>
            <a:schemeClr val="lt1"/>
          </a:solid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100" b="1">
                <a:solidFill>
                  <a:srgbClr val="1D2DB0"/>
                </a:solidFill>
                <a:latin typeface="Montserrat"/>
                <a:ea typeface="Montserrat"/>
                <a:cs typeface="Montserrat"/>
                <a:sym typeface="Montserrat"/>
              </a:rPr>
              <a:t>1. Message</a:t>
            </a:r>
            <a:endParaRPr sz="1200" b="1">
              <a:solidFill>
                <a:srgbClr val="1D2DB0"/>
              </a:solidFill>
              <a:latin typeface="Montserrat"/>
              <a:ea typeface="Montserrat"/>
              <a:cs typeface="Montserrat"/>
              <a:sym typeface="Montserrat"/>
            </a:endParaRPr>
          </a:p>
        </p:txBody>
      </p:sp>
      <p:sp>
        <p:nvSpPr>
          <p:cNvPr id="366" name="Google Shape;366;p30"/>
          <p:cNvSpPr txBox="1"/>
          <p:nvPr/>
        </p:nvSpPr>
        <p:spPr>
          <a:xfrm>
            <a:off x="327600" y="2215668"/>
            <a:ext cx="1873500" cy="507900"/>
          </a:xfrm>
          <a:prstGeom prst="rect">
            <a:avLst/>
          </a:prstGeom>
          <a:solidFill>
            <a:srgbClr val="1D2DB0"/>
          </a:solid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100" b="1">
                <a:solidFill>
                  <a:schemeClr val="lt1"/>
                </a:solidFill>
                <a:latin typeface="Montserrat"/>
                <a:ea typeface="Montserrat"/>
                <a:cs typeface="Montserrat"/>
                <a:sym typeface="Montserrat"/>
              </a:rPr>
              <a:t>2. Audience</a:t>
            </a:r>
            <a:endParaRPr sz="1200" b="1">
              <a:solidFill>
                <a:schemeClr val="lt1"/>
              </a:solidFill>
              <a:latin typeface="Montserrat"/>
              <a:ea typeface="Montserrat"/>
              <a:cs typeface="Montserrat"/>
              <a:sym typeface="Montserrat"/>
            </a:endParaRPr>
          </a:p>
        </p:txBody>
      </p:sp>
      <p:sp>
        <p:nvSpPr>
          <p:cNvPr id="367" name="Google Shape;367;p30"/>
          <p:cNvSpPr txBox="1"/>
          <p:nvPr/>
        </p:nvSpPr>
        <p:spPr>
          <a:xfrm>
            <a:off x="327600" y="3520950"/>
            <a:ext cx="1272000" cy="507900"/>
          </a:xfrm>
          <a:prstGeom prst="rect">
            <a:avLst/>
          </a:prstGeom>
          <a:solidFill>
            <a:srgbClr val="FFC80B"/>
          </a:solid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100" b="1">
                <a:solidFill>
                  <a:srgbClr val="1D2DB0"/>
                </a:solidFill>
                <a:latin typeface="Montserrat"/>
                <a:ea typeface="Montserrat"/>
                <a:cs typeface="Montserrat"/>
                <a:sym typeface="Montserrat"/>
              </a:rPr>
              <a:t>3. Story</a:t>
            </a:r>
            <a:endParaRPr sz="1200" b="1">
              <a:solidFill>
                <a:srgbClr val="1D2DB0"/>
              </a:solidFill>
              <a:latin typeface="Montserrat"/>
              <a:ea typeface="Montserrat"/>
              <a:cs typeface="Montserrat"/>
              <a:sym typeface="Montserrat"/>
            </a:endParaRPr>
          </a:p>
        </p:txBody>
      </p:sp>
      <p:sp>
        <p:nvSpPr>
          <p:cNvPr id="368" name="Google Shape;368;p30"/>
          <p:cNvSpPr txBox="1"/>
          <p:nvPr/>
        </p:nvSpPr>
        <p:spPr>
          <a:xfrm>
            <a:off x="653025" y="1493898"/>
            <a:ext cx="3731100" cy="600300"/>
          </a:xfrm>
          <a:prstGeom prst="rect">
            <a:avLst/>
          </a:prstGeom>
          <a:noFill/>
          <a:ln>
            <a:noFill/>
          </a:ln>
        </p:spPr>
        <p:txBody>
          <a:bodyPr spcFirstLastPara="1" wrap="square" lIns="91425" tIns="91425" rIns="91425" bIns="91425" anchor="t" anchorCtr="0">
            <a:spAutoFit/>
          </a:bodyPr>
          <a:lstStyle/>
          <a:p>
            <a:pPr marL="0" lvl="0" indent="0" algn="l" rtl="0">
              <a:lnSpc>
                <a:spcPct val="100000"/>
              </a:lnSpc>
              <a:spcBef>
                <a:spcPts val="0"/>
              </a:spcBef>
              <a:spcAft>
                <a:spcPts val="0"/>
              </a:spcAft>
              <a:buNone/>
            </a:pPr>
            <a:r>
              <a:rPr lang="en-GB" sz="900" i="1">
                <a:solidFill>
                  <a:srgbClr val="1D2DB0"/>
                </a:solidFill>
                <a:latin typeface="Source Sans Pro"/>
                <a:ea typeface="Source Sans Pro"/>
                <a:cs typeface="Source Sans Pro"/>
                <a:sym typeface="Source Sans Pro"/>
              </a:rPr>
              <a:t>[insert your coffee cup message here. You can also add more material from your messaging house or write out your Shared value-problem-solution-call to action message]</a:t>
            </a:r>
            <a:endParaRPr sz="900">
              <a:solidFill>
                <a:srgbClr val="1D2DB0"/>
              </a:solidFill>
            </a:endParaRPr>
          </a:p>
        </p:txBody>
      </p:sp>
      <p:sp>
        <p:nvSpPr>
          <p:cNvPr id="369" name="Google Shape;369;p30"/>
          <p:cNvSpPr txBox="1"/>
          <p:nvPr/>
        </p:nvSpPr>
        <p:spPr>
          <a:xfrm>
            <a:off x="653025" y="2723569"/>
            <a:ext cx="3731100" cy="738900"/>
          </a:xfrm>
          <a:prstGeom prst="rect">
            <a:avLst/>
          </a:prstGeom>
          <a:noFill/>
          <a:ln>
            <a:noFill/>
          </a:ln>
        </p:spPr>
        <p:txBody>
          <a:bodyPr spcFirstLastPara="1" wrap="square" lIns="91425" tIns="91425" rIns="91425" bIns="91425" anchor="t" anchorCtr="0">
            <a:spAutoFit/>
          </a:bodyPr>
          <a:lstStyle/>
          <a:p>
            <a:pPr marL="0" lvl="0" indent="0" algn="l" rtl="0">
              <a:lnSpc>
                <a:spcPct val="100000"/>
              </a:lnSpc>
              <a:spcBef>
                <a:spcPts val="0"/>
              </a:spcBef>
              <a:spcAft>
                <a:spcPts val="0"/>
              </a:spcAft>
              <a:buNone/>
            </a:pPr>
            <a:r>
              <a:rPr lang="en-GB" sz="900" i="1">
                <a:solidFill>
                  <a:srgbClr val="1D2DB0"/>
                </a:solidFill>
                <a:latin typeface="Source Sans Pro"/>
                <a:ea typeface="Source Sans Pro"/>
                <a:cs typeface="Source Sans Pro"/>
                <a:sym typeface="Source Sans Pro"/>
              </a:rPr>
              <a:t>[Insert here who you want to spread your message for you and take part in activities that bring your narrative to life. Think about the values you share with those audiences, which will help you think about the brand identity you create to engage with them]</a:t>
            </a:r>
            <a:endParaRPr sz="900" i="1">
              <a:solidFill>
                <a:srgbClr val="1D2DB0"/>
              </a:solidFill>
              <a:latin typeface="Source Sans Pro"/>
              <a:ea typeface="Source Sans Pro"/>
              <a:cs typeface="Source Sans Pro"/>
              <a:sym typeface="Source Sans Pro"/>
            </a:endParaRPr>
          </a:p>
        </p:txBody>
      </p:sp>
      <p:sp>
        <p:nvSpPr>
          <p:cNvPr id="370" name="Google Shape;370;p30"/>
          <p:cNvSpPr txBox="1"/>
          <p:nvPr/>
        </p:nvSpPr>
        <p:spPr>
          <a:xfrm>
            <a:off x="653025" y="4028350"/>
            <a:ext cx="3731100" cy="600300"/>
          </a:xfrm>
          <a:prstGeom prst="rect">
            <a:avLst/>
          </a:prstGeom>
          <a:noFill/>
          <a:ln>
            <a:noFill/>
          </a:ln>
        </p:spPr>
        <p:txBody>
          <a:bodyPr spcFirstLastPara="1" wrap="square" lIns="91425" tIns="91425" rIns="91425" bIns="91425" anchor="t" anchorCtr="0">
            <a:spAutoFit/>
          </a:bodyPr>
          <a:lstStyle/>
          <a:p>
            <a:pPr marL="0" lvl="0" indent="0" algn="l" rtl="0">
              <a:lnSpc>
                <a:spcPct val="100000"/>
              </a:lnSpc>
              <a:spcBef>
                <a:spcPts val="0"/>
              </a:spcBef>
              <a:spcAft>
                <a:spcPts val="0"/>
              </a:spcAft>
              <a:buNone/>
            </a:pPr>
            <a:r>
              <a:rPr lang="en-GB" sz="900" i="1">
                <a:solidFill>
                  <a:schemeClr val="lt1"/>
                </a:solidFill>
                <a:latin typeface="Source Sans Pro"/>
                <a:ea typeface="Source Sans Pro"/>
                <a:cs typeface="Source Sans Pro"/>
                <a:sym typeface="Source Sans Pro"/>
              </a:rPr>
              <a:t>[Insert some of the pictures here that come from using the Instagram story worksheet. These are the kind of pictures you want to use in your communications, and the kinds of stories you want to tell]</a:t>
            </a:r>
            <a:endParaRPr sz="900" i="1">
              <a:solidFill>
                <a:schemeClr val="lt1"/>
              </a:solidFill>
              <a:latin typeface="Source Sans Pro"/>
              <a:ea typeface="Source Sans Pro"/>
              <a:cs typeface="Source Sans Pro"/>
              <a:sym typeface="Source Sans Pro"/>
            </a:endParaRPr>
          </a:p>
        </p:txBody>
      </p:sp>
      <p:sp>
        <p:nvSpPr>
          <p:cNvPr id="371" name="Google Shape;371;p30"/>
          <p:cNvSpPr/>
          <p:nvPr/>
        </p:nvSpPr>
        <p:spPr>
          <a:xfrm>
            <a:off x="4446450" y="910350"/>
            <a:ext cx="125700" cy="3720300"/>
          </a:xfrm>
          <a:prstGeom prst="rightBrace">
            <a:avLst>
              <a:gd name="adj1" fmla="val 50000"/>
              <a:gd name="adj2" fmla="val 50000"/>
            </a:avLst>
          </a:prstGeom>
          <a:noFill/>
          <a:ln w="9525" cap="flat" cmpd="sng">
            <a:solidFill>
              <a:srgbClr val="1D2DB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30"/>
          <p:cNvSpPr/>
          <p:nvPr/>
        </p:nvSpPr>
        <p:spPr>
          <a:xfrm>
            <a:off x="5106825" y="1397493"/>
            <a:ext cx="3360600" cy="3074400"/>
          </a:xfrm>
          <a:prstGeom prst="roundRect">
            <a:avLst>
              <a:gd name="adj" fmla="val 8303"/>
            </a:avLst>
          </a:prstGeom>
          <a:solidFill>
            <a:srgbClr val="1D2DB0"/>
          </a:solidFill>
          <a:ln>
            <a:noFill/>
          </a:ln>
        </p:spPr>
        <p:txBody>
          <a:bodyPr spcFirstLastPara="1" wrap="square" lIns="0" tIns="91425" rIns="91425" bIns="91425" anchor="b" anchorCtr="0">
            <a:noAutofit/>
          </a:bodyPr>
          <a:lstStyle/>
          <a:p>
            <a:pPr marL="0" marR="0" lvl="0" indent="0" algn="ctr" rtl="0">
              <a:lnSpc>
                <a:spcPct val="150000"/>
              </a:lnSpc>
              <a:spcBef>
                <a:spcPts val="0"/>
              </a:spcBef>
              <a:spcAft>
                <a:spcPts val="0"/>
              </a:spcAft>
              <a:buNone/>
            </a:pPr>
            <a:r>
              <a:rPr lang="en-GB" sz="2200" b="1">
                <a:solidFill>
                  <a:schemeClr val="lt1"/>
                </a:solidFill>
                <a:latin typeface="Source Sans Pro"/>
                <a:ea typeface="Source Sans Pro"/>
                <a:cs typeface="Source Sans Pro"/>
                <a:sym typeface="Source Sans Pro"/>
              </a:rPr>
              <a:t>Listen </a:t>
            </a:r>
            <a:endParaRPr sz="2200" b="1">
              <a:solidFill>
                <a:schemeClr val="lt1"/>
              </a:solidFill>
              <a:latin typeface="Source Sans Pro"/>
              <a:ea typeface="Source Sans Pro"/>
              <a:cs typeface="Source Sans Pro"/>
              <a:sym typeface="Source Sans Pro"/>
            </a:endParaRPr>
          </a:p>
          <a:p>
            <a:pPr marL="0" marR="0" lvl="0" indent="0" algn="ctr" rtl="0">
              <a:lnSpc>
                <a:spcPct val="150000"/>
              </a:lnSpc>
              <a:spcBef>
                <a:spcPts val="0"/>
              </a:spcBef>
              <a:spcAft>
                <a:spcPts val="0"/>
              </a:spcAft>
              <a:buNone/>
            </a:pPr>
            <a:r>
              <a:rPr lang="en-GB" sz="2200" b="1">
                <a:solidFill>
                  <a:schemeClr val="lt1"/>
                </a:solidFill>
                <a:latin typeface="Source Sans Pro"/>
                <a:ea typeface="Source Sans Pro"/>
                <a:cs typeface="Source Sans Pro"/>
                <a:sym typeface="Source Sans Pro"/>
              </a:rPr>
              <a:t>Test </a:t>
            </a:r>
            <a:endParaRPr sz="2200" b="1">
              <a:solidFill>
                <a:schemeClr val="lt1"/>
              </a:solidFill>
              <a:latin typeface="Source Sans Pro"/>
              <a:ea typeface="Source Sans Pro"/>
              <a:cs typeface="Source Sans Pro"/>
              <a:sym typeface="Source Sans Pro"/>
            </a:endParaRPr>
          </a:p>
          <a:p>
            <a:pPr marL="0" marR="0" lvl="0" indent="0" algn="ctr" rtl="0">
              <a:lnSpc>
                <a:spcPct val="150000"/>
              </a:lnSpc>
              <a:spcBef>
                <a:spcPts val="0"/>
              </a:spcBef>
              <a:spcAft>
                <a:spcPts val="0"/>
              </a:spcAft>
              <a:buNone/>
            </a:pPr>
            <a:r>
              <a:rPr lang="en-GB" sz="2200" b="1">
                <a:solidFill>
                  <a:schemeClr val="lt1"/>
                </a:solidFill>
                <a:latin typeface="Source Sans Pro"/>
                <a:ea typeface="Source Sans Pro"/>
                <a:cs typeface="Source Sans Pro"/>
                <a:sym typeface="Source Sans Pro"/>
              </a:rPr>
              <a:t>Pitch</a:t>
            </a:r>
            <a:endParaRPr sz="2200" b="1">
              <a:solidFill>
                <a:schemeClr val="lt1"/>
              </a:solidFill>
              <a:latin typeface="Source Sans Pro"/>
              <a:ea typeface="Source Sans Pro"/>
              <a:cs typeface="Source Sans Pro"/>
              <a:sym typeface="Source Sans Pro"/>
            </a:endParaRPr>
          </a:p>
          <a:p>
            <a:pPr marL="0" marR="0" lvl="0" indent="0" algn="ctr" rtl="0">
              <a:lnSpc>
                <a:spcPct val="150000"/>
              </a:lnSpc>
              <a:spcBef>
                <a:spcPts val="0"/>
              </a:spcBef>
              <a:spcAft>
                <a:spcPts val="0"/>
              </a:spcAft>
              <a:buNone/>
            </a:pPr>
            <a:r>
              <a:rPr lang="en-GB" sz="2200" b="1">
                <a:solidFill>
                  <a:schemeClr val="lt1"/>
                </a:solidFill>
                <a:latin typeface="Source Sans Pro"/>
                <a:ea typeface="Source Sans Pro"/>
                <a:cs typeface="Source Sans Pro"/>
                <a:sym typeface="Source Sans Pro"/>
              </a:rPr>
              <a:t>Measure</a:t>
            </a:r>
            <a:endParaRPr sz="2200" b="1">
              <a:solidFill>
                <a:schemeClr val="lt1"/>
              </a:solidFill>
              <a:latin typeface="Source Sans Pro"/>
              <a:ea typeface="Source Sans Pro"/>
              <a:cs typeface="Source Sans Pro"/>
              <a:sym typeface="Source Sans Pro"/>
            </a:endParaRPr>
          </a:p>
          <a:p>
            <a:pPr marL="0" marR="0" lvl="0" indent="0" algn="ctr" rtl="0">
              <a:lnSpc>
                <a:spcPct val="150000"/>
              </a:lnSpc>
              <a:spcBef>
                <a:spcPts val="0"/>
              </a:spcBef>
              <a:spcAft>
                <a:spcPts val="0"/>
              </a:spcAft>
              <a:buNone/>
            </a:pPr>
            <a:r>
              <a:rPr lang="en-GB" sz="2200" b="1">
                <a:solidFill>
                  <a:schemeClr val="lt1"/>
                </a:solidFill>
                <a:latin typeface="Source Sans Pro"/>
                <a:ea typeface="Source Sans Pro"/>
                <a:cs typeface="Source Sans Pro"/>
                <a:sym typeface="Source Sans Pro"/>
              </a:rPr>
              <a:t>Refine</a:t>
            </a:r>
            <a:endParaRPr sz="2200" b="1">
              <a:solidFill>
                <a:schemeClr val="lt1"/>
              </a:solidFill>
              <a:latin typeface="Source Sans Pro"/>
              <a:ea typeface="Source Sans Pro"/>
              <a:cs typeface="Source Sans Pro"/>
              <a:sym typeface="Source Sans Pro"/>
            </a:endParaRPr>
          </a:p>
        </p:txBody>
      </p:sp>
      <p:sp>
        <p:nvSpPr>
          <p:cNvPr id="373" name="Google Shape;373;p30"/>
          <p:cNvSpPr txBox="1"/>
          <p:nvPr/>
        </p:nvSpPr>
        <p:spPr>
          <a:xfrm>
            <a:off x="4935475" y="1146527"/>
            <a:ext cx="3671400" cy="507900"/>
          </a:xfrm>
          <a:prstGeom prst="rect">
            <a:avLst/>
          </a:prstGeom>
          <a:solidFill>
            <a:schemeClr val="lt1"/>
          </a:solid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2100" b="1">
                <a:solidFill>
                  <a:srgbClr val="1D2DB0"/>
                </a:solidFill>
                <a:latin typeface="Montserrat"/>
                <a:ea typeface="Montserrat"/>
                <a:cs typeface="Montserrat"/>
                <a:sym typeface="Montserrat"/>
              </a:rPr>
              <a:t>Messaging Strategy</a:t>
            </a:r>
            <a:endParaRPr sz="1200" b="1">
              <a:solidFill>
                <a:srgbClr val="1D2DB0"/>
              </a:solidFill>
              <a:latin typeface="Montserrat"/>
              <a:ea typeface="Montserrat"/>
              <a:cs typeface="Montserrat"/>
              <a:sym typeface="Montserrat"/>
            </a:endParaRPr>
          </a:p>
        </p:txBody>
      </p:sp>
      <p:cxnSp>
        <p:nvCxnSpPr>
          <p:cNvPr id="374" name="Google Shape;374;p30"/>
          <p:cNvCxnSpPr/>
          <p:nvPr/>
        </p:nvCxnSpPr>
        <p:spPr>
          <a:xfrm>
            <a:off x="6765050" y="2169914"/>
            <a:ext cx="0" cy="176100"/>
          </a:xfrm>
          <a:prstGeom prst="straightConnector1">
            <a:avLst/>
          </a:prstGeom>
          <a:noFill/>
          <a:ln w="9525" cap="flat" cmpd="sng">
            <a:solidFill>
              <a:srgbClr val="FFC80B"/>
            </a:solidFill>
            <a:prstDash val="solid"/>
            <a:round/>
            <a:headEnd type="none" w="med" len="med"/>
            <a:tailEnd type="triangle" w="med" len="med"/>
          </a:ln>
        </p:spPr>
      </p:cxnSp>
      <p:cxnSp>
        <p:nvCxnSpPr>
          <p:cNvPr id="375" name="Google Shape;375;p30"/>
          <p:cNvCxnSpPr/>
          <p:nvPr/>
        </p:nvCxnSpPr>
        <p:spPr>
          <a:xfrm>
            <a:off x="6765050" y="2678964"/>
            <a:ext cx="0" cy="176100"/>
          </a:xfrm>
          <a:prstGeom prst="straightConnector1">
            <a:avLst/>
          </a:prstGeom>
          <a:noFill/>
          <a:ln w="9525" cap="flat" cmpd="sng">
            <a:solidFill>
              <a:srgbClr val="FFC80B"/>
            </a:solidFill>
            <a:prstDash val="solid"/>
            <a:round/>
            <a:headEnd type="none" w="med" len="med"/>
            <a:tailEnd type="triangle" w="med" len="med"/>
          </a:ln>
        </p:spPr>
      </p:cxnSp>
      <p:cxnSp>
        <p:nvCxnSpPr>
          <p:cNvPr id="376" name="Google Shape;376;p30"/>
          <p:cNvCxnSpPr/>
          <p:nvPr/>
        </p:nvCxnSpPr>
        <p:spPr>
          <a:xfrm>
            <a:off x="6765050" y="3203402"/>
            <a:ext cx="0" cy="176100"/>
          </a:xfrm>
          <a:prstGeom prst="straightConnector1">
            <a:avLst/>
          </a:prstGeom>
          <a:noFill/>
          <a:ln w="9525" cap="flat" cmpd="sng">
            <a:solidFill>
              <a:srgbClr val="FFC80B"/>
            </a:solidFill>
            <a:prstDash val="solid"/>
            <a:round/>
            <a:headEnd type="none" w="med" len="med"/>
            <a:tailEnd type="triangle" w="med" len="med"/>
          </a:ln>
        </p:spPr>
      </p:cxnSp>
      <p:cxnSp>
        <p:nvCxnSpPr>
          <p:cNvPr id="377" name="Google Shape;377;p30"/>
          <p:cNvCxnSpPr/>
          <p:nvPr/>
        </p:nvCxnSpPr>
        <p:spPr>
          <a:xfrm>
            <a:off x="6765050" y="3669878"/>
            <a:ext cx="0" cy="176100"/>
          </a:xfrm>
          <a:prstGeom prst="straightConnector1">
            <a:avLst/>
          </a:prstGeom>
          <a:noFill/>
          <a:ln w="9525" cap="flat" cmpd="sng">
            <a:solidFill>
              <a:srgbClr val="FFC80B"/>
            </a:solidFill>
            <a:prstDash val="solid"/>
            <a:round/>
            <a:headEnd type="none" w="med" len="med"/>
            <a:tailEnd type="triangle" w="med" len="med"/>
          </a:ln>
        </p:spPr>
      </p:cxnSp>
      <p:cxnSp>
        <p:nvCxnSpPr>
          <p:cNvPr id="378" name="Google Shape;378;p30"/>
          <p:cNvCxnSpPr/>
          <p:nvPr/>
        </p:nvCxnSpPr>
        <p:spPr>
          <a:xfrm>
            <a:off x="5825875" y="2000227"/>
            <a:ext cx="0" cy="2025000"/>
          </a:xfrm>
          <a:prstGeom prst="straightConnector1">
            <a:avLst/>
          </a:prstGeom>
          <a:noFill/>
          <a:ln w="9525" cap="flat" cmpd="sng">
            <a:solidFill>
              <a:srgbClr val="FFC80B"/>
            </a:solidFill>
            <a:prstDash val="solid"/>
            <a:round/>
            <a:headEnd type="none" w="med" len="med"/>
            <a:tailEnd type="none" w="med" len="med"/>
          </a:ln>
        </p:spPr>
      </p:cxnSp>
      <p:cxnSp>
        <p:nvCxnSpPr>
          <p:cNvPr id="379" name="Google Shape;379;p30"/>
          <p:cNvCxnSpPr/>
          <p:nvPr/>
        </p:nvCxnSpPr>
        <p:spPr>
          <a:xfrm>
            <a:off x="5826800" y="4020750"/>
            <a:ext cx="443100" cy="0"/>
          </a:xfrm>
          <a:prstGeom prst="straightConnector1">
            <a:avLst/>
          </a:prstGeom>
          <a:noFill/>
          <a:ln w="9525" cap="flat" cmpd="sng">
            <a:solidFill>
              <a:srgbClr val="FFC80B"/>
            </a:solidFill>
            <a:prstDash val="solid"/>
            <a:round/>
            <a:headEnd type="none" w="med" len="med"/>
            <a:tailEnd type="none" w="med" len="med"/>
          </a:ln>
        </p:spPr>
      </p:cxnSp>
      <p:cxnSp>
        <p:nvCxnSpPr>
          <p:cNvPr id="380" name="Google Shape;380;p30"/>
          <p:cNvCxnSpPr/>
          <p:nvPr/>
        </p:nvCxnSpPr>
        <p:spPr>
          <a:xfrm>
            <a:off x="5827700" y="2002977"/>
            <a:ext cx="459600" cy="0"/>
          </a:xfrm>
          <a:prstGeom prst="straightConnector1">
            <a:avLst/>
          </a:prstGeom>
          <a:noFill/>
          <a:ln w="9525" cap="flat" cmpd="sng">
            <a:solidFill>
              <a:srgbClr val="FFC80B"/>
            </a:solidFill>
            <a:prstDash val="solid"/>
            <a:round/>
            <a:headEnd type="none" w="med" len="med"/>
            <a:tailEnd type="triangle" w="med" len="med"/>
          </a:ln>
        </p:spPr>
      </p:cxnSp>
      <p:sp>
        <p:nvSpPr>
          <p:cNvPr id="381" name="Google Shape;381;p30"/>
          <p:cNvSpPr txBox="1"/>
          <p:nvPr/>
        </p:nvSpPr>
        <p:spPr>
          <a:xfrm>
            <a:off x="205450" y="4661460"/>
            <a:ext cx="8733000" cy="4491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GB" sz="1650">
                <a:solidFill>
                  <a:srgbClr val="1D2DB0"/>
                </a:solidFill>
                <a:highlight>
                  <a:srgbClr val="FFC80B"/>
                </a:highlight>
                <a:latin typeface="Montserrat ExtraBold"/>
                <a:ea typeface="Montserrat ExtraBold"/>
                <a:cs typeface="Montserrat ExtraBold"/>
                <a:sym typeface="Montserrat ExtraBold"/>
              </a:rPr>
              <a:t>Print it and keep it as a guide for your team*</a:t>
            </a:r>
            <a:endParaRPr sz="1650">
              <a:solidFill>
                <a:srgbClr val="7E9CBB"/>
              </a:solidFill>
              <a:highlight>
                <a:srgbClr val="FFC80B"/>
              </a:highlight>
              <a:latin typeface="Montserrat ExtraBold"/>
              <a:ea typeface="Montserrat ExtraBold"/>
              <a:cs typeface="Montserrat ExtraBold"/>
              <a:sym typeface="Montserrat ExtraBo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18"/>
          <p:cNvSpPr/>
          <p:nvPr/>
        </p:nvSpPr>
        <p:spPr>
          <a:xfrm>
            <a:off x="8325" y="-24750"/>
            <a:ext cx="3048000" cy="5168400"/>
          </a:xfrm>
          <a:prstGeom prst="rect">
            <a:avLst/>
          </a:prstGeom>
          <a:solidFill>
            <a:srgbClr val="FFC8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8"/>
          <p:cNvSpPr/>
          <p:nvPr/>
        </p:nvSpPr>
        <p:spPr>
          <a:xfrm>
            <a:off x="3056250" y="-24750"/>
            <a:ext cx="3262500" cy="5168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8"/>
          <p:cNvSpPr/>
          <p:nvPr/>
        </p:nvSpPr>
        <p:spPr>
          <a:xfrm>
            <a:off x="6112500" y="-24750"/>
            <a:ext cx="3048000" cy="5168400"/>
          </a:xfrm>
          <a:prstGeom prst="rect">
            <a:avLst/>
          </a:prstGeom>
          <a:solidFill>
            <a:srgbClr val="1D2D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8"/>
          <p:cNvSpPr txBox="1">
            <a:spLocks noGrp="1"/>
          </p:cNvSpPr>
          <p:nvPr>
            <p:ph type="ctrTitle"/>
          </p:nvPr>
        </p:nvSpPr>
        <p:spPr>
          <a:xfrm>
            <a:off x="263175" y="1754600"/>
            <a:ext cx="2614800" cy="333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GB" sz="1400" b="1">
                <a:solidFill>
                  <a:srgbClr val="1D2DB0"/>
                </a:solidFill>
                <a:latin typeface="Open Sans"/>
                <a:ea typeface="Open Sans"/>
                <a:cs typeface="Open Sans"/>
                <a:sym typeface="Open Sans"/>
              </a:rPr>
              <a:t>We all  </a:t>
            </a:r>
            <a:r>
              <a:rPr lang="en-GB" sz="1400" b="1" i="1">
                <a:solidFill>
                  <a:srgbClr val="1D2DB0"/>
                </a:solidFill>
                <a:latin typeface="Open Sans"/>
                <a:ea typeface="Open Sans"/>
                <a:cs typeface="Open Sans"/>
                <a:sym typeface="Open Sans"/>
              </a:rPr>
              <a:t>…</a:t>
            </a:r>
            <a:r>
              <a:rPr lang="en-GB" sz="1400" i="1">
                <a:solidFill>
                  <a:srgbClr val="1D2DB0"/>
                </a:solidFill>
                <a:latin typeface="Open Sans"/>
                <a:ea typeface="Open Sans"/>
                <a:cs typeface="Open Sans"/>
                <a:sym typeface="Open Sans"/>
              </a:rPr>
              <a:t> [shared value]</a:t>
            </a:r>
            <a:endParaRPr sz="1400" i="1">
              <a:solidFill>
                <a:srgbClr val="1D2DB0"/>
              </a:solidFill>
              <a:latin typeface="Open Sans"/>
              <a:ea typeface="Open Sans"/>
              <a:cs typeface="Open Sans"/>
              <a:sym typeface="Open Sans"/>
            </a:endParaRPr>
          </a:p>
        </p:txBody>
      </p:sp>
      <p:sp>
        <p:nvSpPr>
          <p:cNvPr id="175" name="Google Shape;175;p18"/>
          <p:cNvSpPr txBox="1">
            <a:spLocks noGrp="1"/>
          </p:cNvSpPr>
          <p:nvPr>
            <p:ph type="ctrTitle"/>
          </p:nvPr>
        </p:nvSpPr>
        <p:spPr>
          <a:xfrm>
            <a:off x="214575" y="867350"/>
            <a:ext cx="2614800" cy="538800"/>
          </a:xfrm>
          <a:prstGeom prst="rect">
            <a:avLst/>
          </a:prstGeom>
          <a:solidFill>
            <a:schemeClr val="lt1"/>
          </a:solidFill>
        </p:spPr>
        <p:txBody>
          <a:bodyPr spcFirstLastPara="1" wrap="square" lIns="91425" tIns="91425" rIns="91425" bIns="91425" anchor="b" anchorCtr="0">
            <a:noAutofit/>
          </a:bodyPr>
          <a:lstStyle/>
          <a:p>
            <a:pPr marL="35999" lvl="0" indent="0" algn="l" rtl="0">
              <a:spcBef>
                <a:spcPts val="0"/>
              </a:spcBef>
              <a:spcAft>
                <a:spcPts val="0"/>
              </a:spcAft>
              <a:buClr>
                <a:schemeClr val="dk1"/>
              </a:buClr>
              <a:buSzPts val="1100"/>
              <a:buFont typeface="Arial"/>
              <a:buNone/>
            </a:pPr>
            <a:r>
              <a:rPr lang="en-GB" sz="1200">
                <a:solidFill>
                  <a:srgbClr val="1D2DB0"/>
                </a:solidFill>
                <a:latin typeface="Open Sans"/>
                <a:ea typeface="Open Sans"/>
                <a:cs typeface="Open Sans"/>
                <a:sym typeface="Open Sans"/>
              </a:rPr>
              <a:t>The ideas that we want to make a common way of thinking.</a:t>
            </a:r>
            <a:endParaRPr sz="1200">
              <a:solidFill>
                <a:srgbClr val="1D2DB0"/>
              </a:solidFill>
              <a:latin typeface="Open Sans"/>
              <a:ea typeface="Open Sans"/>
              <a:cs typeface="Open Sans"/>
              <a:sym typeface="Open Sans"/>
            </a:endParaRPr>
          </a:p>
        </p:txBody>
      </p:sp>
      <p:sp>
        <p:nvSpPr>
          <p:cNvPr id="176" name="Google Shape;176;p18"/>
          <p:cNvSpPr txBox="1"/>
          <p:nvPr/>
        </p:nvSpPr>
        <p:spPr>
          <a:xfrm>
            <a:off x="8250" y="255825"/>
            <a:ext cx="1865100" cy="538800"/>
          </a:xfrm>
          <a:prstGeom prst="rect">
            <a:avLst/>
          </a:prstGeom>
          <a:solidFill>
            <a:schemeClr val="lt1"/>
          </a:solid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300" b="1">
                <a:solidFill>
                  <a:srgbClr val="1D2DB0"/>
                </a:solidFill>
                <a:latin typeface="Open Sans"/>
                <a:ea typeface="Open Sans"/>
                <a:cs typeface="Open Sans"/>
                <a:sym typeface="Open Sans"/>
              </a:rPr>
              <a:t>1. Message</a:t>
            </a:r>
            <a:endParaRPr>
              <a:solidFill>
                <a:srgbClr val="1D2DB0"/>
              </a:solidFill>
            </a:endParaRPr>
          </a:p>
        </p:txBody>
      </p:sp>
      <p:cxnSp>
        <p:nvCxnSpPr>
          <p:cNvPr id="177" name="Google Shape;177;p18"/>
          <p:cNvCxnSpPr/>
          <p:nvPr/>
        </p:nvCxnSpPr>
        <p:spPr>
          <a:xfrm>
            <a:off x="858275" y="2030150"/>
            <a:ext cx="1956000" cy="0"/>
          </a:xfrm>
          <a:prstGeom prst="straightConnector1">
            <a:avLst/>
          </a:prstGeom>
          <a:noFill/>
          <a:ln w="9525" cap="flat" cmpd="sng">
            <a:solidFill>
              <a:schemeClr val="lt1"/>
            </a:solidFill>
            <a:prstDash val="solid"/>
            <a:round/>
            <a:headEnd type="none" w="med" len="med"/>
            <a:tailEnd type="none" w="med" len="med"/>
          </a:ln>
        </p:spPr>
      </p:cxnSp>
      <p:cxnSp>
        <p:nvCxnSpPr>
          <p:cNvPr id="178" name="Google Shape;178;p18"/>
          <p:cNvCxnSpPr/>
          <p:nvPr/>
        </p:nvCxnSpPr>
        <p:spPr>
          <a:xfrm>
            <a:off x="321850" y="2385025"/>
            <a:ext cx="2492400" cy="0"/>
          </a:xfrm>
          <a:prstGeom prst="straightConnector1">
            <a:avLst/>
          </a:prstGeom>
          <a:noFill/>
          <a:ln w="9525" cap="flat" cmpd="sng">
            <a:solidFill>
              <a:schemeClr val="lt1"/>
            </a:solidFill>
            <a:prstDash val="solid"/>
            <a:round/>
            <a:headEnd type="none" w="med" len="med"/>
            <a:tailEnd type="none" w="med" len="med"/>
          </a:ln>
        </p:spPr>
      </p:cxnSp>
      <p:sp>
        <p:nvSpPr>
          <p:cNvPr id="179" name="Google Shape;179;p18"/>
          <p:cNvSpPr txBox="1">
            <a:spLocks noGrp="1"/>
          </p:cNvSpPr>
          <p:nvPr>
            <p:ph type="ctrTitle"/>
          </p:nvPr>
        </p:nvSpPr>
        <p:spPr>
          <a:xfrm>
            <a:off x="263175" y="2538600"/>
            <a:ext cx="2614800" cy="333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GB" sz="1400" b="1">
                <a:solidFill>
                  <a:srgbClr val="1D2DB0"/>
                </a:solidFill>
                <a:latin typeface="Open Sans"/>
                <a:ea typeface="Open Sans"/>
                <a:cs typeface="Open Sans"/>
                <a:sym typeface="Open Sans"/>
              </a:rPr>
              <a:t>But … </a:t>
            </a:r>
            <a:r>
              <a:rPr lang="en-GB" sz="1400" i="1">
                <a:solidFill>
                  <a:srgbClr val="1D2DB0"/>
                </a:solidFill>
                <a:latin typeface="Open Sans"/>
                <a:ea typeface="Open Sans"/>
                <a:cs typeface="Open Sans"/>
                <a:sym typeface="Open Sans"/>
              </a:rPr>
              <a:t>[problem - solution ]</a:t>
            </a:r>
            <a:endParaRPr sz="1400" i="1">
              <a:solidFill>
                <a:srgbClr val="1D2DB0"/>
              </a:solidFill>
              <a:latin typeface="Open Sans"/>
              <a:ea typeface="Open Sans"/>
              <a:cs typeface="Open Sans"/>
              <a:sym typeface="Open Sans"/>
            </a:endParaRPr>
          </a:p>
        </p:txBody>
      </p:sp>
      <p:cxnSp>
        <p:nvCxnSpPr>
          <p:cNvPr id="180" name="Google Shape;180;p18"/>
          <p:cNvCxnSpPr/>
          <p:nvPr/>
        </p:nvCxnSpPr>
        <p:spPr>
          <a:xfrm>
            <a:off x="643700" y="2814150"/>
            <a:ext cx="2170500" cy="0"/>
          </a:xfrm>
          <a:prstGeom prst="straightConnector1">
            <a:avLst/>
          </a:prstGeom>
          <a:noFill/>
          <a:ln w="9525" cap="flat" cmpd="sng">
            <a:solidFill>
              <a:schemeClr val="lt1"/>
            </a:solidFill>
            <a:prstDash val="solid"/>
            <a:round/>
            <a:headEnd type="none" w="med" len="med"/>
            <a:tailEnd type="none" w="med" len="med"/>
          </a:ln>
        </p:spPr>
      </p:cxnSp>
      <p:cxnSp>
        <p:nvCxnSpPr>
          <p:cNvPr id="181" name="Google Shape;181;p18"/>
          <p:cNvCxnSpPr/>
          <p:nvPr/>
        </p:nvCxnSpPr>
        <p:spPr>
          <a:xfrm>
            <a:off x="321850" y="3169025"/>
            <a:ext cx="2492400" cy="0"/>
          </a:xfrm>
          <a:prstGeom prst="straightConnector1">
            <a:avLst/>
          </a:prstGeom>
          <a:noFill/>
          <a:ln w="9525" cap="flat" cmpd="sng">
            <a:solidFill>
              <a:schemeClr val="lt1"/>
            </a:solidFill>
            <a:prstDash val="solid"/>
            <a:round/>
            <a:headEnd type="none" w="med" len="med"/>
            <a:tailEnd type="none" w="med" len="med"/>
          </a:ln>
        </p:spPr>
      </p:cxnSp>
      <p:sp>
        <p:nvSpPr>
          <p:cNvPr id="182" name="Google Shape;182;p18"/>
          <p:cNvSpPr txBox="1">
            <a:spLocks noGrp="1"/>
          </p:cNvSpPr>
          <p:nvPr>
            <p:ph type="ctrTitle"/>
          </p:nvPr>
        </p:nvSpPr>
        <p:spPr>
          <a:xfrm>
            <a:off x="263175" y="3322600"/>
            <a:ext cx="2614800" cy="333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GB" sz="1400" b="1">
                <a:solidFill>
                  <a:srgbClr val="1D2DB0"/>
                </a:solidFill>
                <a:latin typeface="Open Sans"/>
                <a:ea typeface="Open Sans"/>
                <a:cs typeface="Open Sans"/>
                <a:sym typeface="Open Sans"/>
              </a:rPr>
              <a:t>That is why</a:t>
            </a:r>
            <a:r>
              <a:rPr lang="en-GB" sz="1400" b="1" i="1">
                <a:solidFill>
                  <a:srgbClr val="1D2DB0"/>
                </a:solidFill>
                <a:latin typeface="Open Sans"/>
                <a:ea typeface="Open Sans"/>
                <a:cs typeface="Open Sans"/>
                <a:sym typeface="Open Sans"/>
              </a:rPr>
              <a:t>…</a:t>
            </a:r>
            <a:r>
              <a:rPr lang="en-GB" sz="1400" i="1">
                <a:solidFill>
                  <a:srgbClr val="1D2DB0"/>
                </a:solidFill>
                <a:latin typeface="Open Sans"/>
                <a:ea typeface="Open Sans"/>
                <a:cs typeface="Open Sans"/>
                <a:sym typeface="Open Sans"/>
              </a:rPr>
              <a:t> [Call to action]</a:t>
            </a:r>
            <a:endParaRPr sz="1400" i="1">
              <a:solidFill>
                <a:srgbClr val="1D2DB0"/>
              </a:solidFill>
              <a:latin typeface="Open Sans"/>
              <a:ea typeface="Open Sans"/>
              <a:cs typeface="Open Sans"/>
              <a:sym typeface="Open Sans"/>
            </a:endParaRPr>
          </a:p>
        </p:txBody>
      </p:sp>
      <p:cxnSp>
        <p:nvCxnSpPr>
          <p:cNvPr id="183" name="Google Shape;183;p18"/>
          <p:cNvCxnSpPr/>
          <p:nvPr/>
        </p:nvCxnSpPr>
        <p:spPr>
          <a:xfrm>
            <a:off x="1279175" y="3598150"/>
            <a:ext cx="1535100" cy="0"/>
          </a:xfrm>
          <a:prstGeom prst="straightConnector1">
            <a:avLst/>
          </a:prstGeom>
          <a:noFill/>
          <a:ln w="9525" cap="flat" cmpd="sng">
            <a:solidFill>
              <a:schemeClr val="lt1"/>
            </a:solidFill>
            <a:prstDash val="solid"/>
            <a:round/>
            <a:headEnd type="none" w="med" len="med"/>
            <a:tailEnd type="none" w="med" len="med"/>
          </a:ln>
        </p:spPr>
      </p:cxnSp>
      <p:cxnSp>
        <p:nvCxnSpPr>
          <p:cNvPr id="184" name="Google Shape;184;p18"/>
          <p:cNvCxnSpPr/>
          <p:nvPr/>
        </p:nvCxnSpPr>
        <p:spPr>
          <a:xfrm>
            <a:off x="321850" y="3953025"/>
            <a:ext cx="2492400" cy="0"/>
          </a:xfrm>
          <a:prstGeom prst="straightConnector1">
            <a:avLst/>
          </a:prstGeom>
          <a:noFill/>
          <a:ln w="9525" cap="flat" cmpd="sng">
            <a:solidFill>
              <a:schemeClr val="lt1"/>
            </a:solidFill>
            <a:prstDash val="solid"/>
            <a:round/>
            <a:headEnd type="none" w="med" len="med"/>
            <a:tailEnd type="none" w="med" len="med"/>
          </a:ln>
        </p:spPr>
      </p:cxnSp>
      <p:cxnSp>
        <p:nvCxnSpPr>
          <p:cNvPr id="185" name="Google Shape;185;p18"/>
          <p:cNvCxnSpPr/>
          <p:nvPr/>
        </p:nvCxnSpPr>
        <p:spPr>
          <a:xfrm>
            <a:off x="321850" y="4340900"/>
            <a:ext cx="2492400" cy="0"/>
          </a:xfrm>
          <a:prstGeom prst="straightConnector1">
            <a:avLst/>
          </a:prstGeom>
          <a:noFill/>
          <a:ln w="9525" cap="flat" cmpd="sng">
            <a:solidFill>
              <a:schemeClr val="lt1"/>
            </a:solidFill>
            <a:prstDash val="solid"/>
            <a:round/>
            <a:headEnd type="none" w="med" len="med"/>
            <a:tailEnd type="none" w="med" len="med"/>
          </a:ln>
        </p:spPr>
      </p:cxnSp>
      <p:sp>
        <p:nvSpPr>
          <p:cNvPr id="186" name="Google Shape;186;p18"/>
          <p:cNvSpPr txBox="1">
            <a:spLocks noGrp="1"/>
          </p:cNvSpPr>
          <p:nvPr>
            <p:ph type="ctrTitle"/>
          </p:nvPr>
        </p:nvSpPr>
        <p:spPr>
          <a:xfrm>
            <a:off x="3266700" y="867350"/>
            <a:ext cx="2614800" cy="538800"/>
          </a:xfrm>
          <a:prstGeom prst="rect">
            <a:avLst/>
          </a:prstGeom>
          <a:solidFill>
            <a:schemeClr val="lt1"/>
          </a:solidFill>
        </p:spPr>
        <p:txBody>
          <a:bodyPr spcFirstLastPara="1" wrap="square" lIns="91425" tIns="91425" rIns="91425" bIns="91425" anchor="b" anchorCtr="0">
            <a:noAutofit/>
          </a:bodyPr>
          <a:lstStyle/>
          <a:p>
            <a:pPr marL="35999" lvl="0" indent="0" algn="l" rtl="0">
              <a:spcBef>
                <a:spcPts val="0"/>
              </a:spcBef>
              <a:spcAft>
                <a:spcPts val="0"/>
              </a:spcAft>
              <a:buNone/>
            </a:pPr>
            <a:r>
              <a:rPr lang="en-GB" sz="1200">
                <a:solidFill>
                  <a:srgbClr val="1D2DB0"/>
                </a:solidFill>
                <a:latin typeface="Open Sans"/>
                <a:ea typeface="Open Sans"/>
                <a:cs typeface="Open Sans"/>
                <a:sym typeface="Open Sans"/>
              </a:rPr>
              <a:t>One insight about your audience that informs your work.</a:t>
            </a:r>
            <a:endParaRPr sz="1200">
              <a:solidFill>
                <a:srgbClr val="1D2DB0"/>
              </a:solidFill>
              <a:latin typeface="Open Sans"/>
              <a:ea typeface="Open Sans"/>
              <a:cs typeface="Open Sans"/>
              <a:sym typeface="Open Sans"/>
            </a:endParaRPr>
          </a:p>
        </p:txBody>
      </p:sp>
      <p:sp>
        <p:nvSpPr>
          <p:cNvPr id="187" name="Google Shape;187;p18"/>
          <p:cNvSpPr txBox="1"/>
          <p:nvPr/>
        </p:nvSpPr>
        <p:spPr>
          <a:xfrm>
            <a:off x="3060375" y="255825"/>
            <a:ext cx="1956000" cy="538800"/>
          </a:xfrm>
          <a:prstGeom prst="rect">
            <a:avLst/>
          </a:prstGeom>
          <a:solidFill>
            <a:srgbClr val="1D2DB0"/>
          </a:solid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300" b="1">
                <a:solidFill>
                  <a:schemeClr val="lt1"/>
                </a:solidFill>
                <a:latin typeface="Open Sans"/>
                <a:ea typeface="Open Sans"/>
                <a:cs typeface="Open Sans"/>
                <a:sym typeface="Open Sans"/>
              </a:rPr>
              <a:t>2. Audience</a:t>
            </a:r>
            <a:endParaRPr>
              <a:solidFill>
                <a:schemeClr val="lt1"/>
              </a:solidFill>
            </a:endParaRPr>
          </a:p>
        </p:txBody>
      </p:sp>
      <p:sp>
        <p:nvSpPr>
          <p:cNvPr id="188" name="Google Shape;188;p18"/>
          <p:cNvSpPr txBox="1">
            <a:spLocks noGrp="1"/>
          </p:cNvSpPr>
          <p:nvPr>
            <p:ph type="ctrTitle"/>
          </p:nvPr>
        </p:nvSpPr>
        <p:spPr>
          <a:xfrm>
            <a:off x="6318825" y="867350"/>
            <a:ext cx="2614800" cy="1270200"/>
          </a:xfrm>
          <a:prstGeom prst="rect">
            <a:avLst/>
          </a:prstGeom>
          <a:solidFill>
            <a:schemeClr val="lt1"/>
          </a:solidFill>
        </p:spPr>
        <p:txBody>
          <a:bodyPr spcFirstLastPara="1" wrap="square" lIns="91425" tIns="91425" rIns="91425" bIns="91425" anchor="t" anchorCtr="0">
            <a:noAutofit/>
          </a:bodyPr>
          <a:lstStyle/>
          <a:p>
            <a:pPr marL="35999" lvl="0" indent="0" algn="l" rtl="0">
              <a:spcBef>
                <a:spcPts val="0"/>
              </a:spcBef>
              <a:spcAft>
                <a:spcPts val="0"/>
              </a:spcAft>
              <a:buNone/>
            </a:pPr>
            <a:r>
              <a:rPr lang="en-GB" sz="1200">
                <a:solidFill>
                  <a:srgbClr val="1D2DB0"/>
                </a:solidFill>
                <a:latin typeface="Open Sans"/>
                <a:ea typeface="Open Sans"/>
                <a:cs typeface="Open Sans"/>
                <a:sym typeface="Open Sans"/>
              </a:rPr>
              <a:t>Guidelines for allies and partners about the kinds of stories we want to elevate that bring our message to life, so that people see our values in action and can act on them themselves. </a:t>
            </a:r>
            <a:endParaRPr sz="1200">
              <a:solidFill>
                <a:srgbClr val="1D2DB0"/>
              </a:solidFill>
              <a:latin typeface="Open Sans"/>
              <a:ea typeface="Open Sans"/>
              <a:cs typeface="Open Sans"/>
              <a:sym typeface="Open Sans"/>
            </a:endParaRPr>
          </a:p>
        </p:txBody>
      </p:sp>
      <p:sp>
        <p:nvSpPr>
          <p:cNvPr id="189" name="Google Shape;189;p18"/>
          <p:cNvSpPr txBox="1"/>
          <p:nvPr/>
        </p:nvSpPr>
        <p:spPr>
          <a:xfrm>
            <a:off x="6112500" y="255825"/>
            <a:ext cx="1397400" cy="538800"/>
          </a:xfrm>
          <a:prstGeom prst="rect">
            <a:avLst/>
          </a:prstGeom>
          <a:solidFill>
            <a:srgbClr val="FFC80B"/>
          </a:solid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300" b="1">
                <a:solidFill>
                  <a:srgbClr val="1D2DB0"/>
                </a:solidFill>
                <a:latin typeface="Open Sans"/>
                <a:ea typeface="Open Sans"/>
                <a:cs typeface="Open Sans"/>
                <a:sym typeface="Open Sans"/>
              </a:rPr>
              <a:t>3. Story</a:t>
            </a:r>
            <a:endParaRPr>
              <a:solidFill>
                <a:srgbClr val="1D2DB0"/>
              </a:solidFill>
            </a:endParaRPr>
          </a:p>
        </p:txBody>
      </p:sp>
      <p:sp>
        <p:nvSpPr>
          <p:cNvPr id="190" name="Google Shape;190;p18"/>
          <p:cNvSpPr txBox="1"/>
          <p:nvPr/>
        </p:nvSpPr>
        <p:spPr>
          <a:xfrm>
            <a:off x="3266700" y="1551800"/>
            <a:ext cx="1215900" cy="723300"/>
          </a:xfrm>
          <a:prstGeom prst="rect">
            <a:avLst/>
          </a:prstGeom>
          <a:solidFill>
            <a:srgbClr val="1D2DB0"/>
          </a:solid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100">
                <a:solidFill>
                  <a:schemeClr val="lt1"/>
                </a:solidFill>
                <a:latin typeface="Open Sans"/>
                <a:ea typeface="Open Sans"/>
                <a:cs typeface="Open Sans"/>
                <a:sym typeface="Open Sans"/>
              </a:rPr>
              <a:t>Audience segment 1</a:t>
            </a:r>
            <a:r>
              <a:rPr lang="en-GB" sz="1200">
                <a:solidFill>
                  <a:schemeClr val="lt1"/>
                </a:solidFill>
                <a:latin typeface="Open Sans"/>
                <a:ea typeface="Open Sans"/>
                <a:cs typeface="Open Sans"/>
                <a:sym typeface="Open Sans"/>
              </a:rPr>
              <a:t> </a:t>
            </a:r>
            <a:r>
              <a:rPr lang="en-GB" sz="1200" b="1">
                <a:solidFill>
                  <a:schemeClr val="lt1"/>
                </a:solidFill>
                <a:latin typeface="Open Sans"/>
                <a:ea typeface="Open Sans"/>
                <a:cs typeface="Open Sans"/>
                <a:sym typeface="Open Sans"/>
              </a:rPr>
              <a:t>Base</a:t>
            </a:r>
            <a:endParaRPr sz="1200" b="1">
              <a:solidFill>
                <a:schemeClr val="lt1"/>
              </a:solidFill>
              <a:latin typeface="Open Sans"/>
              <a:ea typeface="Open Sans"/>
              <a:cs typeface="Open Sans"/>
              <a:sym typeface="Open Sans"/>
            </a:endParaRPr>
          </a:p>
        </p:txBody>
      </p:sp>
      <p:sp>
        <p:nvSpPr>
          <p:cNvPr id="191" name="Google Shape;191;p18"/>
          <p:cNvSpPr txBox="1"/>
          <p:nvPr/>
        </p:nvSpPr>
        <p:spPr>
          <a:xfrm>
            <a:off x="4665600" y="1551800"/>
            <a:ext cx="1215900" cy="738900"/>
          </a:xfrm>
          <a:prstGeom prst="rect">
            <a:avLst/>
          </a:prstGeom>
          <a:solidFill>
            <a:srgbClr val="1D2DB0"/>
          </a:solid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200">
                <a:solidFill>
                  <a:schemeClr val="lt1"/>
                </a:solidFill>
                <a:latin typeface="Open Sans"/>
                <a:ea typeface="Open Sans"/>
                <a:cs typeface="Open Sans"/>
                <a:sym typeface="Open Sans"/>
              </a:rPr>
              <a:t>Audience segment 2 </a:t>
            </a:r>
            <a:r>
              <a:rPr lang="en-GB" sz="1200" b="1">
                <a:solidFill>
                  <a:schemeClr val="lt1"/>
                </a:solidFill>
                <a:latin typeface="Open Sans"/>
                <a:ea typeface="Open Sans"/>
                <a:cs typeface="Open Sans"/>
                <a:sym typeface="Open Sans"/>
              </a:rPr>
              <a:t>Persuadables</a:t>
            </a:r>
            <a:endParaRPr sz="1200" b="1">
              <a:solidFill>
                <a:schemeClr val="lt1"/>
              </a:solidFill>
              <a:latin typeface="Open Sans"/>
              <a:ea typeface="Open Sans"/>
              <a:cs typeface="Open Sans"/>
              <a:sym typeface="Open Sans"/>
            </a:endParaRPr>
          </a:p>
        </p:txBody>
      </p:sp>
      <p:sp>
        <p:nvSpPr>
          <p:cNvPr id="192" name="Google Shape;192;p18"/>
          <p:cNvSpPr txBox="1"/>
          <p:nvPr/>
        </p:nvSpPr>
        <p:spPr>
          <a:xfrm>
            <a:off x="3266700" y="2343600"/>
            <a:ext cx="1215900" cy="1723800"/>
          </a:xfrm>
          <a:prstGeom prst="rect">
            <a:avLst/>
          </a:prstGeom>
          <a:solidFill>
            <a:schemeClr val="lt1"/>
          </a:solid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000">
                <a:solidFill>
                  <a:srgbClr val="1D2DB0"/>
                </a:solidFill>
                <a:latin typeface="Open Sans"/>
                <a:ea typeface="Open Sans"/>
                <a:cs typeface="Open Sans"/>
                <a:sym typeface="Open Sans"/>
              </a:rPr>
              <a:t>This segment are potential supporters who share your values. You want to mobilise and organise these people to spread your narrative for you.</a:t>
            </a:r>
            <a:endParaRPr sz="1000">
              <a:solidFill>
                <a:srgbClr val="1D2DB0"/>
              </a:solidFill>
              <a:latin typeface="Open Sans"/>
              <a:ea typeface="Open Sans"/>
              <a:cs typeface="Open Sans"/>
              <a:sym typeface="Open Sans"/>
            </a:endParaRPr>
          </a:p>
        </p:txBody>
      </p:sp>
      <p:sp>
        <p:nvSpPr>
          <p:cNvPr id="193" name="Google Shape;193;p18"/>
          <p:cNvSpPr txBox="1"/>
          <p:nvPr/>
        </p:nvSpPr>
        <p:spPr>
          <a:xfrm>
            <a:off x="4665600" y="2343600"/>
            <a:ext cx="1215900" cy="1569900"/>
          </a:xfrm>
          <a:prstGeom prst="rect">
            <a:avLst/>
          </a:prstGeom>
          <a:solidFill>
            <a:schemeClr val="lt1"/>
          </a:solid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000">
                <a:solidFill>
                  <a:srgbClr val="1D2DB0"/>
                </a:solidFill>
                <a:latin typeface="Open Sans"/>
                <a:ea typeface="Open Sans"/>
                <a:cs typeface="Open Sans"/>
                <a:sym typeface="Open Sans"/>
              </a:rPr>
              <a:t>This  segment aims to target a more open part of the persuadable middle. For example they might be an advocacy target.</a:t>
            </a:r>
            <a:endParaRPr sz="1000">
              <a:solidFill>
                <a:srgbClr val="1D2DB0"/>
              </a:solidFill>
              <a:latin typeface="Open Sans"/>
              <a:ea typeface="Open Sans"/>
              <a:cs typeface="Open Sans"/>
              <a:sym typeface="Open Sans"/>
            </a:endParaRPr>
          </a:p>
        </p:txBody>
      </p:sp>
      <p:sp>
        <p:nvSpPr>
          <p:cNvPr id="194" name="Google Shape;194;p18"/>
          <p:cNvSpPr txBox="1">
            <a:spLocks noGrp="1"/>
          </p:cNvSpPr>
          <p:nvPr>
            <p:ph type="ctrTitle"/>
          </p:nvPr>
        </p:nvSpPr>
        <p:spPr>
          <a:xfrm>
            <a:off x="3573425" y="4240275"/>
            <a:ext cx="2022000" cy="7233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sz="1200" b="1" i="1">
                <a:solidFill>
                  <a:srgbClr val="1D2DB0"/>
                </a:solidFill>
                <a:latin typeface="Open Sans"/>
                <a:ea typeface="Open Sans"/>
                <a:cs typeface="Open Sans"/>
                <a:sym typeface="Open Sans"/>
              </a:rPr>
              <a:t>· Media consumption · </a:t>
            </a:r>
            <a:br>
              <a:rPr lang="en-GB" sz="1200" b="1" i="1">
                <a:solidFill>
                  <a:srgbClr val="1D2DB0"/>
                </a:solidFill>
                <a:latin typeface="Open Sans"/>
                <a:ea typeface="Open Sans"/>
                <a:cs typeface="Open Sans"/>
                <a:sym typeface="Open Sans"/>
              </a:rPr>
            </a:br>
            <a:r>
              <a:rPr lang="en-GB" sz="1200" b="1" i="1">
                <a:solidFill>
                  <a:srgbClr val="1D2DB0"/>
                </a:solidFill>
                <a:latin typeface="Open Sans"/>
                <a:ea typeface="Open Sans"/>
                <a:cs typeface="Open Sans"/>
                <a:sym typeface="Open Sans"/>
              </a:rPr>
              <a:t>· Interests ·  Professions · · Location · Gender · Age ·</a:t>
            </a:r>
            <a:endParaRPr sz="1200" b="1" i="1">
              <a:solidFill>
                <a:srgbClr val="1D2DB0"/>
              </a:solidFill>
              <a:latin typeface="Open Sans"/>
              <a:ea typeface="Open Sans"/>
              <a:cs typeface="Open Sans"/>
              <a:sym typeface="Open Sans"/>
            </a:endParaRPr>
          </a:p>
        </p:txBody>
      </p:sp>
      <p:sp>
        <p:nvSpPr>
          <p:cNvPr id="195" name="Google Shape;195;p18"/>
          <p:cNvSpPr txBox="1">
            <a:spLocks noGrp="1"/>
          </p:cNvSpPr>
          <p:nvPr>
            <p:ph type="ctrTitle"/>
          </p:nvPr>
        </p:nvSpPr>
        <p:spPr>
          <a:xfrm>
            <a:off x="6318825" y="2275100"/>
            <a:ext cx="2614800" cy="333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sz="1300" b="1">
                <a:solidFill>
                  <a:schemeClr val="lt1"/>
                </a:solidFill>
                <a:latin typeface="Open Sans"/>
                <a:ea typeface="Open Sans"/>
                <a:cs typeface="Open Sans"/>
                <a:sym typeface="Open Sans"/>
              </a:rPr>
              <a:t>How we tell stories</a:t>
            </a:r>
            <a:endParaRPr sz="1300" b="1">
              <a:solidFill>
                <a:schemeClr val="lt1"/>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r>
              <a:rPr lang="en-GB" sz="1000">
                <a:solidFill>
                  <a:schemeClr val="lt1"/>
                </a:solidFill>
                <a:latin typeface="Open Sans"/>
                <a:ea typeface="Open Sans"/>
                <a:cs typeface="Open Sans"/>
                <a:sym typeface="Open Sans"/>
              </a:rPr>
              <a:t>We want to talk about human rights in our own unique way. This means we will try and look at the issues we address through the following lens:</a:t>
            </a:r>
            <a:endParaRPr sz="1000">
              <a:solidFill>
                <a:schemeClr val="lt1"/>
              </a:solidFill>
              <a:latin typeface="Open Sans"/>
              <a:ea typeface="Open Sans"/>
              <a:cs typeface="Open Sans"/>
              <a:sym typeface="Open Sans"/>
            </a:endParaRPr>
          </a:p>
          <a:p>
            <a:pPr marL="0" lvl="0" indent="0" algn="l" rtl="0">
              <a:spcBef>
                <a:spcPts val="0"/>
              </a:spcBef>
              <a:spcAft>
                <a:spcPts val="0"/>
              </a:spcAft>
              <a:buNone/>
            </a:pPr>
            <a:r>
              <a:rPr lang="en-GB" sz="1000" b="1">
                <a:solidFill>
                  <a:schemeClr val="lt1"/>
                </a:solidFill>
                <a:latin typeface="Open Sans"/>
                <a:ea typeface="Open Sans"/>
                <a:cs typeface="Open Sans"/>
                <a:sym typeface="Open Sans"/>
              </a:rPr>
              <a:t>1. Show the human in every story: </a:t>
            </a:r>
            <a:r>
              <a:rPr lang="en-GB" sz="1000">
                <a:solidFill>
                  <a:schemeClr val="lt1"/>
                </a:solidFill>
                <a:latin typeface="Open Sans"/>
                <a:ea typeface="Open Sans"/>
                <a:cs typeface="Open Sans"/>
                <a:sym typeface="Open Sans"/>
              </a:rPr>
              <a:t>we believe in the power of the individual to make a difference.</a:t>
            </a:r>
            <a:endParaRPr sz="1000">
              <a:solidFill>
                <a:schemeClr val="lt1"/>
              </a:solidFill>
              <a:latin typeface="Open Sans"/>
              <a:ea typeface="Open Sans"/>
              <a:cs typeface="Open Sans"/>
              <a:sym typeface="Open Sans"/>
            </a:endParaRPr>
          </a:p>
          <a:p>
            <a:pPr marL="0" lvl="0" indent="0" algn="l" rtl="0">
              <a:spcBef>
                <a:spcPts val="0"/>
              </a:spcBef>
              <a:spcAft>
                <a:spcPts val="0"/>
              </a:spcAft>
              <a:buNone/>
            </a:pPr>
            <a:r>
              <a:rPr lang="en-GB" sz="1000" b="1">
                <a:solidFill>
                  <a:schemeClr val="lt1"/>
                </a:solidFill>
                <a:latin typeface="Open Sans"/>
                <a:ea typeface="Open Sans"/>
                <a:cs typeface="Open Sans"/>
                <a:sym typeface="Open Sans"/>
              </a:rPr>
              <a:t>2. A constructive tone: </a:t>
            </a:r>
            <a:r>
              <a:rPr lang="en-GB" sz="1000">
                <a:solidFill>
                  <a:schemeClr val="lt1"/>
                </a:solidFill>
                <a:latin typeface="Open Sans"/>
                <a:ea typeface="Open Sans"/>
                <a:cs typeface="Open Sans"/>
                <a:sym typeface="Open Sans"/>
              </a:rPr>
              <a:t>use a more emotional and inspiring tone to connect people to human rights.</a:t>
            </a:r>
            <a:endParaRPr sz="1000">
              <a:solidFill>
                <a:schemeClr val="lt1"/>
              </a:solidFill>
              <a:latin typeface="Open Sans"/>
              <a:ea typeface="Open Sans"/>
              <a:cs typeface="Open Sans"/>
              <a:sym typeface="Open Sans"/>
            </a:endParaRPr>
          </a:p>
          <a:p>
            <a:pPr marL="0" lvl="0" indent="0" algn="l" rtl="0">
              <a:spcBef>
                <a:spcPts val="0"/>
              </a:spcBef>
              <a:spcAft>
                <a:spcPts val="0"/>
              </a:spcAft>
              <a:buNone/>
            </a:pPr>
            <a:r>
              <a:rPr lang="en-GB" sz="1000" b="1">
                <a:solidFill>
                  <a:schemeClr val="lt1"/>
                </a:solidFill>
                <a:latin typeface="Open Sans"/>
                <a:ea typeface="Open Sans"/>
                <a:cs typeface="Open Sans"/>
                <a:sym typeface="Open Sans"/>
              </a:rPr>
              <a:t>3. Show the power of solidarity: </a:t>
            </a:r>
            <a:r>
              <a:rPr lang="en-GB" sz="1000">
                <a:solidFill>
                  <a:schemeClr val="lt1"/>
                </a:solidFill>
                <a:latin typeface="Open Sans"/>
                <a:ea typeface="Open Sans"/>
                <a:cs typeface="Open Sans"/>
                <a:sym typeface="Open Sans"/>
              </a:rPr>
              <a:t>We want to show what happens when people support each other, and the kind of change we want to pursue. </a:t>
            </a:r>
            <a:endParaRPr sz="1000" b="1">
              <a:solidFill>
                <a:schemeClr val="lt1"/>
              </a:solidFill>
              <a:latin typeface="Open Sans"/>
              <a:ea typeface="Open Sans"/>
              <a:cs typeface="Open Sans"/>
              <a:sym typeface="Open San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99"/>
        <p:cNvGrpSpPr/>
        <p:nvPr/>
      </p:nvGrpSpPr>
      <p:grpSpPr>
        <a:xfrm>
          <a:off x="0" y="0"/>
          <a:ext cx="0" cy="0"/>
          <a:chOff x="0" y="0"/>
          <a:chExt cx="0" cy="0"/>
        </a:xfrm>
      </p:grpSpPr>
      <p:sp>
        <p:nvSpPr>
          <p:cNvPr id="200" name="Google Shape;200;p19"/>
          <p:cNvSpPr txBox="1"/>
          <p:nvPr/>
        </p:nvSpPr>
        <p:spPr>
          <a:xfrm>
            <a:off x="332400" y="646388"/>
            <a:ext cx="8479200" cy="4144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GB" sz="2400">
                <a:solidFill>
                  <a:srgbClr val="1D2DB0"/>
                </a:solidFill>
                <a:latin typeface="Montserrat ExtraBold"/>
                <a:ea typeface="Montserrat ExtraBold"/>
                <a:cs typeface="Montserrat ExtraBold"/>
                <a:sym typeface="Montserrat ExtraBold"/>
              </a:rPr>
              <a:t>THE GOAL FOR OUR COMMS STRATEGY IS …</a:t>
            </a:r>
            <a:endParaRPr sz="2400">
              <a:solidFill>
                <a:srgbClr val="1D2DB0"/>
              </a:solidFill>
              <a:latin typeface="Montserrat ExtraBold"/>
              <a:ea typeface="Montserrat ExtraBold"/>
              <a:cs typeface="Montserrat ExtraBold"/>
              <a:sym typeface="Montserrat ExtraBold"/>
            </a:endParaRPr>
          </a:p>
          <a:p>
            <a:pPr marL="0" lvl="0" indent="0" algn="ctr" rtl="0">
              <a:spcBef>
                <a:spcPts val="0"/>
              </a:spcBef>
              <a:spcAft>
                <a:spcPts val="0"/>
              </a:spcAft>
              <a:buNone/>
            </a:pPr>
            <a:endParaRPr sz="2400">
              <a:solidFill>
                <a:srgbClr val="1D2DB0"/>
              </a:solidFill>
              <a:latin typeface="Montserrat ExtraBold"/>
              <a:ea typeface="Montserrat ExtraBold"/>
              <a:cs typeface="Montserrat ExtraBold"/>
              <a:sym typeface="Montserrat ExtraBold"/>
            </a:endParaRPr>
          </a:p>
          <a:p>
            <a:pPr marL="0" lvl="0" indent="0" algn="ctr" rtl="0">
              <a:spcBef>
                <a:spcPts val="0"/>
              </a:spcBef>
              <a:spcAft>
                <a:spcPts val="0"/>
              </a:spcAft>
              <a:buNone/>
            </a:pPr>
            <a:r>
              <a:rPr lang="en-GB" sz="2400">
                <a:solidFill>
                  <a:srgbClr val="1D2DB0"/>
                </a:solidFill>
                <a:latin typeface="Montserrat ExtraBold"/>
                <a:ea typeface="Montserrat ExtraBold"/>
                <a:cs typeface="Montserrat ExtraBold"/>
                <a:sym typeface="Montserrat ExtraBold"/>
              </a:rPr>
              <a:t>______________________________________________</a:t>
            </a:r>
            <a:endParaRPr sz="2400">
              <a:solidFill>
                <a:srgbClr val="1D2DB0"/>
              </a:solidFill>
              <a:latin typeface="Montserrat ExtraBold"/>
              <a:ea typeface="Montserrat ExtraBold"/>
              <a:cs typeface="Montserrat ExtraBold"/>
              <a:sym typeface="Montserrat ExtraBold"/>
            </a:endParaRPr>
          </a:p>
          <a:p>
            <a:pPr marL="0" lvl="0" indent="0" algn="ctr" rtl="0">
              <a:spcBef>
                <a:spcPts val="0"/>
              </a:spcBef>
              <a:spcAft>
                <a:spcPts val="0"/>
              </a:spcAft>
              <a:buNone/>
            </a:pPr>
            <a:endParaRPr sz="2400">
              <a:solidFill>
                <a:srgbClr val="1D2DB0"/>
              </a:solidFill>
              <a:latin typeface="Montserrat ExtraBold"/>
              <a:ea typeface="Montserrat ExtraBold"/>
              <a:cs typeface="Montserrat ExtraBold"/>
              <a:sym typeface="Montserrat ExtraBold"/>
            </a:endParaRPr>
          </a:p>
          <a:p>
            <a:pPr marL="0" lvl="0" indent="0" algn="ctr" rtl="0">
              <a:spcBef>
                <a:spcPts val="0"/>
              </a:spcBef>
              <a:spcAft>
                <a:spcPts val="0"/>
              </a:spcAft>
              <a:buNone/>
            </a:pPr>
            <a:endParaRPr sz="2400">
              <a:solidFill>
                <a:srgbClr val="1D2DB0"/>
              </a:solidFill>
              <a:latin typeface="Montserrat ExtraBold"/>
              <a:ea typeface="Montserrat ExtraBold"/>
              <a:cs typeface="Montserrat ExtraBold"/>
              <a:sym typeface="Montserrat ExtraBold"/>
            </a:endParaRPr>
          </a:p>
          <a:p>
            <a:pPr marL="0" lvl="0" indent="0" algn="ctr" rtl="0">
              <a:spcBef>
                <a:spcPts val="0"/>
              </a:spcBef>
              <a:spcAft>
                <a:spcPts val="0"/>
              </a:spcAft>
              <a:buNone/>
            </a:pPr>
            <a:endParaRPr sz="2400">
              <a:solidFill>
                <a:srgbClr val="1D2DB0"/>
              </a:solidFill>
              <a:latin typeface="Montserrat ExtraBold"/>
              <a:ea typeface="Montserrat ExtraBold"/>
              <a:cs typeface="Montserrat ExtraBold"/>
              <a:sym typeface="Montserrat ExtraBold"/>
            </a:endParaRPr>
          </a:p>
          <a:p>
            <a:pPr marL="0" lvl="0" indent="0" algn="ctr" rtl="0">
              <a:spcBef>
                <a:spcPts val="0"/>
              </a:spcBef>
              <a:spcAft>
                <a:spcPts val="0"/>
              </a:spcAft>
              <a:buNone/>
            </a:pPr>
            <a:r>
              <a:rPr lang="en-GB" sz="2400">
                <a:solidFill>
                  <a:srgbClr val="1D2DB0"/>
                </a:solidFill>
                <a:latin typeface="Montserrat ExtraBold"/>
                <a:ea typeface="Montserrat ExtraBold"/>
                <a:cs typeface="Montserrat ExtraBold"/>
                <a:sym typeface="Montserrat ExtraBold"/>
              </a:rPr>
              <a:t>WE WANT TO TELL THE STORIES OF…</a:t>
            </a:r>
            <a:endParaRPr sz="2400">
              <a:solidFill>
                <a:srgbClr val="1D2DB0"/>
              </a:solidFill>
              <a:latin typeface="Montserrat ExtraBold"/>
              <a:ea typeface="Montserrat ExtraBold"/>
              <a:cs typeface="Montserrat ExtraBold"/>
              <a:sym typeface="Montserrat ExtraBold"/>
            </a:endParaRPr>
          </a:p>
          <a:p>
            <a:pPr marL="0" lvl="0" indent="0" algn="ctr" rtl="0">
              <a:spcBef>
                <a:spcPts val="0"/>
              </a:spcBef>
              <a:spcAft>
                <a:spcPts val="0"/>
              </a:spcAft>
              <a:buClr>
                <a:schemeClr val="dk1"/>
              </a:buClr>
              <a:buSzPts val="1100"/>
              <a:buFont typeface="Arial"/>
              <a:buNone/>
            </a:pPr>
            <a:r>
              <a:rPr lang="en-GB" sz="2400">
                <a:solidFill>
                  <a:srgbClr val="1D2DB0"/>
                </a:solidFill>
                <a:latin typeface="Montserrat ExtraBold"/>
                <a:ea typeface="Montserrat ExtraBold"/>
                <a:cs typeface="Montserrat ExtraBold"/>
                <a:sym typeface="Montserrat ExtraBold"/>
              </a:rPr>
              <a:t> </a:t>
            </a:r>
            <a:endParaRPr sz="2400">
              <a:solidFill>
                <a:srgbClr val="1D2DB0"/>
              </a:solidFill>
              <a:latin typeface="Montserrat ExtraBold"/>
              <a:ea typeface="Montserrat ExtraBold"/>
              <a:cs typeface="Montserrat ExtraBold"/>
              <a:sym typeface="Montserrat ExtraBold"/>
            </a:endParaRPr>
          </a:p>
          <a:p>
            <a:pPr marL="0" lvl="0" indent="0" algn="ctr" rtl="0">
              <a:spcBef>
                <a:spcPts val="0"/>
              </a:spcBef>
              <a:spcAft>
                <a:spcPts val="0"/>
              </a:spcAft>
              <a:buClr>
                <a:schemeClr val="dk1"/>
              </a:buClr>
              <a:buSzPts val="1100"/>
              <a:buFont typeface="Arial"/>
              <a:buNone/>
            </a:pPr>
            <a:r>
              <a:rPr lang="en-GB" sz="2400">
                <a:solidFill>
                  <a:srgbClr val="1D2DB0"/>
                </a:solidFill>
                <a:latin typeface="Montserrat ExtraBold"/>
                <a:ea typeface="Montserrat ExtraBold"/>
                <a:cs typeface="Montserrat ExtraBold"/>
                <a:sym typeface="Montserrat ExtraBold"/>
              </a:rPr>
              <a:t>______________________________________________</a:t>
            </a:r>
            <a:endParaRPr sz="2400">
              <a:solidFill>
                <a:srgbClr val="1D2DB0"/>
              </a:solidFill>
              <a:latin typeface="Montserrat ExtraBold"/>
              <a:ea typeface="Montserrat ExtraBold"/>
              <a:cs typeface="Montserrat ExtraBold"/>
              <a:sym typeface="Montserrat ExtraBold"/>
            </a:endParaRPr>
          </a:p>
          <a:p>
            <a:pPr marL="0" lvl="0" indent="0" algn="ctr" rtl="0">
              <a:spcBef>
                <a:spcPts val="0"/>
              </a:spcBef>
              <a:spcAft>
                <a:spcPts val="0"/>
              </a:spcAft>
              <a:buNone/>
            </a:pPr>
            <a:endParaRPr sz="2400">
              <a:solidFill>
                <a:srgbClr val="1D2DB0"/>
              </a:solidFill>
              <a:latin typeface="Montserrat ExtraBold"/>
              <a:ea typeface="Montserrat ExtraBold"/>
              <a:cs typeface="Montserrat ExtraBold"/>
              <a:sym typeface="Montserrat ExtraBo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p20"/>
          <p:cNvSpPr/>
          <p:nvPr/>
        </p:nvSpPr>
        <p:spPr>
          <a:xfrm>
            <a:off x="677750" y="960850"/>
            <a:ext cx="1993500" cy="1993500"/>
          </a:xfrm>
          <a:prstGeom prst="flowChartMagneticTape">
            <a:avLst/>
          </a:prstGeom>
          <a:solidFill>
            <a:srgbClr val="FFD000"/>
          </a:solidFill>
          <a:ln>
            <a:noFill/>
          </a:ln>
        </p:spPr>
        <p:txBody>
          <a:bodyPr spcFirstLastPara="1" wrap="square" lIns="91425" tIns="91425" rIns="91425" bIns="91425" anchor="ctr" anchorCtr="0">
            <a:noAutofit/>
          </a:bodyPr>
          <a:lstStyle/>
          <a:p>
            <a:pPr marL="0" lvl="0" indent="-114300" algn="ctr" rtl="0">
              <a:spcBef>
                <a:spcPts val="0"/>
              </a:spcBef>
              <a:spcAft>
                <a:spcPts val="0"/>
              </a:spcAft>
              <a:buClr>
                <a:schemeClr val="dk1"/>
              </a:buClr>
              <a:buSzPts val="1100"/>
              <a:buFont typeface="Arial"/>
              <a:buNone/>
            </a:pPr>
            <a:r>
              <a:rPr lang="en-GB" sz="1900" b="1">
                <a:solidFill>
                  <a:schemeClr val="dk1"/>
                </a:solidFill>
                <a:latin typeface="Montserrat"/>
                <a:ea typeface="Montserrat"/>
                <a:cs typeface="Montserrat"/>
                <a:sym typeface="Montserrat"/>
              </a:rPr>
              <a:t>Idea #1 </a:t>
            </a:r>
            <a:r>
              <a:rPr lang="en-GB" sz="1900">
                <a:solidFill>
                  <a:schemeClr val="dk1"/>
                </a:solidFill>
                <a:latin typeface="Raleway"/>
                <a:ea typeface="Raleway"/>
                <a:cs typeface="Raleway"/>
                <a:sym typeface="Raleway"/>
              </a:rPr>
              <a:t> </a:t>
            </a:r>
            <a:endParaRPr sz="1900">
              <a:solidFill>
                <a:schemeClr val="dk1"/>
              </a:solidFill>
              <a:latin typeface="Raleway"/>
              <a:ea typeface="Raleway"/>
              <a:cs typeface="Raleway"/>
              <a:sym typeface="Raleway"/>
            </a:endParaRPr>
          </a:p>
          <a:p>
            <a:pPr marL="0" lvl="0" indent="-114300" algn="ctr" rtl="0">
              <a:spcBef>
                <a:spcPts val="0"/>
              </a:spcBef>
              <a:spcAft>
                <a:spcPts val="0"/>
              </a:spcAft>
              <a:buNone/>
            </a:pPr>
            <a:r>
              <a:rPr lang="en-GB" sz="1500" i="1">
                <a:solidFill>
                  <a:schemeClr val="dk1"/>
                </a:solidFill>
                <a:latin typeface="Source Sans Pro"/>
                <a:ea typeface="Source Sans Pro"/>
                <a:cs typeface="Source Sans Pro"/>
                <a:sym typeface="Source Sans Pro"/>
              </a:rPr>
              <a:t>[Write your </a:t>
            </a:r>
            <a:br>
              <a:rPr lang="en-GB" sz="1500" i="1">
                <a:solidFill>
                  <a:schemeClr val="dk1"/>
                </a:solidFill>
                <a:latin typeface="Source Sans Pro"/>
                <a:ea typeface="Source Sans Pro"/>
                <a:cs typeface="Source Sans Pro"/>
                <a:sym typeface="Source Sans Pro"/>
              </a:rPr>
            </a:br>
            <a:r>
              <a:rPr lang="en-GB" sz="1500" i="1">
                <a:solidFill>
                  <a:schemeClr val="dk1"/>
                </a:solidFill>
                <a:latin typeface="Source Sans Pro"/>
                <a:ea typeface="Source Sans Pro"/>
                <a:cs typeface="Source Sans Pro"/>
                <a:sym typeface="Source Sans Pro"/>
              </a:rPr>
              <a:t>idea here]</a:t>
            </a:r>
            <a:endParaRPr/>
          </a:p>
        </p:txBody>
      </p:sp>
      <p:sp>
        <p:nvSpPr>
          <p:cNvPr id="206" name="Google Shape;206;p20"/>
          <p:cNvSpPr/>
          <p:nvPr/>
        </p:nvSpPr>
        <p:spPr>
          <a:xfrm rot="10800000" flipH="1">
            <a:off x="931725" y="3014875"/>
            <a:ext cx="1993500" cy="1993500"/>
          </a:xfrm>
          <a:prstGeom prst="flowChartMagneticTape">
            <a:avLst/>
          </a:prstGeom>
          <a:solidFill>
            <a:srgbClr val="FFD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07" name="Google Shape;207;p20"/>
          <p:cNvPicPr preferRelativeResize="0"/>
          <p:nvPr/>
        </p:nvPicPr>
        <p:blipFill>
          <a:blip r:embed="rId3">
            <a:alphaModFix/>
          </a:blip>
          <a:stretch>
            <a:fillRect/>
          </a:stretch>
        </p:blipFill>
        <p:spPr>
          <a:xfrm>
            <a:off x="3001533" y="1166475"/>
            <a:ext cx="2988112" cy="3724749"/>
          </a:xfrm>
          <a:prstGeom prst="rect">
            <a:avLst/>
          </a:prstGeom>
          <a:noFill/>
          <a:ln>
            <a:noFill/>
          </a:ln>
        </p:spPr>
      </p:pic>
      <p:sp>
        <p:nvSpPr>
          <p:cNvPr id="208" name="Google Shape;208;p20"/>
          <p:cNvSpPr/>
          <p:nvPr/>
        </p:nvSpPr>
        <p:spPr>
          <a:xfrm>
            <a:off x="7065722" y="4056093"/>
            <a:ext cx="108900" cy="139200"/>
          </a:xfrm>
          <a:prstGeom prst="ellipse">
            <a:avLst/>
          </a:prstGeom>
          <a:solidFill>
            <a:srgbClr val="A4C2F4"/>
          </a:solidFill>
          <a:ln w="9525" cap="flat" cmpd="sng">
            <a:solidFill>
              <a:srgbClr val="A4C2F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20"/>
          <p:cNvSpPr/>
          <p:nvPr/>
        </p:nvSpPr>
        <p:spPr>
          <a:xfrm>
            <a:off x="6884392" y="4752017"/>
            <a:ext cx="108900" cy="139200"/>
          </a:xfrm>
          <a:prstGeom prst="ellipse">
            <a:avLst/>
          </a:prstGeom>
          <a:solidFill>
            <a:srgbClr val="A4C2F4"/>
          </a:solidFill>
          <a:ln w="9525" cap="flat" cmpd="sng">
            <a:solidFill>
              <a:srgbClr val="A4C2F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20"/>
          <p:cNvSpPr/>
          <p:nvPr/>
        </p:nvSpPr>
        <p:spPr>
          <a:xfrm>
            <a:off x="7138369" y="4230160"/>
            <a:ext cx="108900" cy="139200"/>
          </a:xfrm>
          <a:prstGeom prst="ellipse">
            <a:avLst/>
          </a:prstGeom>
          <a:solidFill>
            <a:srgbClr val="A4C2F4"/>
          </a:solidFill>
          <a:ln w="9525" cap="flat" cmpd="sng">
            <a:solidFill>
              <a:srgbClr val="A4C2F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20"/>
          <p:cNvSpPr/>
          <p:nvPr/>
        </p:nvSpPr>
        <p:spPr>
          <a:xfrm>
            <a:off x="7138369" y="4543506"/>
            <a:ext cx="108900" cy="139200"/>
          </a:xfrm>
          <a:prstGeom prst="ellipse">
            <a:avLst/>
          </a:prstGeom>
          <a:solidFill>
            <a:srgbClr val="A4C2F4"/>
          </a:solidFill>
          <a:ln w="9525" cap="flat" cmpd="sng">
            <a:solidFill>
              <a:srgbClr val="A4C2F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20"/>
          <p:cNvSpPr/>
          <p:nvPr/>
        </p:nvSpPr>
        <p:spPr>
          <a:xfrm>
            <a:off x="7029398" y="4369439"/>
            <a:ext cx="108900" cy="139200"/>
          </a:xfrm>
          <a:prstGeom prst="ellipse">
            <a:avLst/>
          </a:prstGeom>
          <a:solidFill>
            <a:srgbClr val="A4C2F4"/>
          </a:solidFill>
          <a:ln w="9525" cap="flat" cmpd="sng">
            <a:solidFill>
              <a:srgbClr val="A4C2F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20"/>
          <p:cNvSpPr/>
          <p:nvPr/>
        </p:nvSpPr>
        <p:spPr>
          <a:xfrm>
            <a:off x="7004176" y="4682785"/>
            <a:ext cx="108900" cy="139200"/>
          </a:xfrm>
          <a:prstGeom prst="ellipse">
            <a:avLst/>
          </a:prstGeom>
          <a:solidFill>
            <a:srgbClr val="A4C2F4"/>
          </a:solidFill>
          <a:ln w="9525" cap="flat" cmpd="sng">
            <a:solidFill>
              <a:srgbClr val="A4C2F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20"/>
          <p:cNvSpPr/>
          <p:nvPr/>
        </p:nvSpPr>
        <p:spPr>
          <a:xfrm>
            <a:off x="6963230" y="4479756"/>
            <a:ext cx="108900" cy="139200"/>
          </a:xfrm>
          <a:prstGeom prst="ellipse">
            <a:avLst/>
          </a:prstGeom>
          <a:solidFill>
            <a:srgbClr val="A4C2F4"/>
          </a:solidFill>
          <a:ln w="9525" cap="flat" cmpd="sng">
            <a:solidFill>
              <a:srgbClr val="A4C2F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20"/>
          <p:cNvSpPr txBox="1"/>
          <p:nvPr/>
        </p:nvSpPr>
        <p:spPr>
          <a:xfrm>
            <a:off x="304800" y="221600"/>
            <a:ext cx="8479200" cy="631800"/>
          </a:xfrm>
          <a:prstGeom prst="rect">
            <a:avLst/>
          </a:prstGeom>
          <a:solidFill>
            <a:schemeClr val="lt2"/>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a:solidFill>
                  <a:srgbClr val="1D2DB0"/>
                </a:solidFill>
                <a:latin typeface="Montserrat ExtraBold"/>
                <a:ea typeface="Montserrat ExtraBold"/>
                <a:cs typeface="Montserrat ExtraBold"/>
                <a:sym typeface="Montserrat ExtraBold"/>
              </a:rPr>
              <a:t>What is your belief about how civil society works you need people to share?  </a:t>
            </a:r>
            <a:endParaRPr>
              <a:solidFill>
                <a:srgbClr val="1D2DB0"/>
              </a:solidFill>
              <a:latin typeface="Montserrat ExtraBold"/>
              <a:ea typeface="Montserrat ExtraBold"/>
              <a:cs typeface="Montserrat ExtraBold"/>
              <a:sym typeface="Montserrat ExtraBold"/>
            </a:endParaRPr>
          </a:p>
          <a:p>
            <a:pPr marL="0" lvl="0" indent="0" algn="l" rtl="0">
              <a:spcBef>
                <a:spcPts val="0"/>
              </a:spcBef>
              <a:spcAft>
                <a:spcPts val="0"/>
              </a:spcAft>
              <a:buNone/>
            </a:pPr>
            <a:r>
              <a:rPr lang="en-GB" i="1">
                <a:solidFill>
                  <a:srgbClr val="1D2DB0"/>
                </a:solidFill>
                <a:latin typeface="Montserrat"/>
                <a:ea typeface="Montserrat"/>
                <a:cs typeface="Montserrat"/>
                <a:sym typeface="Montserrat"/>
              </a:rPr>
              <a:t>[My belief is…]</a:t>
            </a:r>
            <a:endParaRPr sz="1200" i="1">
              <a:latin typeface="Source Sans Pro"/>
              <a:ea typeface="Source Sans Pro"/>
              <a:cs typeface="Source Sans Pro"/>
              <a:sym typeface="Source Sans Pro"/>
            </a:endParaRPr>
          </a:p>
        </p:txBody>
      </p:sp>
      <p:sp>
        <p:nvSpPr>
          <p:cNvPr id="216" name="Google Shape;216;p20"/>
          <p:cNvSpPr txBox="1"/>
          <p:nvPr/>
        </p:nvSpPr>
        <p:spPr>
          <a:xfrm>
            <a:off x="3001530" y="2859818"/>
            <a:ext cx="2298600" cy="16821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Clr>
                <a:srgbClr val="000000"/>
              </a:buClr>
              <a:buSzPts val="1100"/>
              <a:buFont typeface="Arial"/>
              <a:buNone/>
            </a:pPr>
            <a:r>
              <a:rPr lang="en-GB" sz="1500" i="1">
                <a:solidFill>
                  <a:schemeClr val="lt1"/>
                </a:solidFill>
                <a:latin typeface="Montserrat"/>
                <a:ea typeface="Montserrat"/>
                <a:cs typeface="Montserrat"/>
                <a:sym typeface="Montserrat"/>
              </a:rPr>
              <a:t>[Write here </a:t>
            </a:r>
            <a:endParaRPr sz="1500" i="1">
              <a:solidFill>
                <a:schemeClr val="lt1"/>
              </a:solidFill>
              <a:latin typeface="Montserrat"/>
              <a:ea typeface="Montserrat"/>
              <a:cs typeface="Montserrat"/>
              <a:sym typeface="Montserrat"/>
            </a:endParaRPr>
          </a:p>
          <a:p>
            <a:pPr marL="0" lvl="0" indent="0" algn="ctr" rtl="0">
              <a:spcBef>
                <a:spcPts val="0"/>
              </a:spcBef>
              <a:spcAft>
                <a:spcPts val="0"/>
              </a:spcAft>
              <a:buClr>
                <a:srgbClr val="000000"/>
              </a:buClr>
              <a:buSzPts val="1100"/>
              <a:buFont typeface="Arial"/>
              <a:buNone/>
            </a:pPr>
            <a:r>
              <a:rPr lang="en-GB" sz="1500" i="1">
                <a:solidFill>
                  <a:schemeClr val="lt1"/>
                </a:solidFill>
                <a:latin typeface="Montserrat"/>
                <a:ea typeface="Montserrat"/>
                <a:cs typeface="Montserrat"/>
                <a:sym typeface="Montserrat"/>
              </a:rPr>
              <a:t>your shared </a:t>
            </a:r>
            <a:endParaRPr sz="1500" i="1">
              <a:solidFill>
                <a:schemeClr val="lt1"/>
              </a:solidFill>
              <a:latin typeface="Montserrat"/>
              <a:ea typeface="Montserrat"/>
              <a:cs typeface="Montserrat"/>
              <a:sym typeface="Montserrat"/>
            </a:endParaRPr>
          </a:p>
          <a:p>
            <a:pPr marL="0" lvl="0" indent="0" algn="ctr" rtl="0">
              <a:spcBef>
                <a:spcPts val="0"/>
              </a:spcBef>
              <a:spcAft>
                <a:spcPts val="0"/>
              </a:spcAft>
              <a:buClr>
                <a:srgbClr val="000000"/>
              </a:buClr>
              <a:buSzPts val="1100"/>
              <a:buFont typeface="Arial"/>
              <a:buNone/>
            </a:pPr>
            <a:r>
              <a:rPr lang="en-GB" sz="1500" i="1">
                <a:solidFill>
                  <a:schemeClr val="lt1"/>
                </a:solidFill>
                <a:latin typeface="Montserrat"/>
                <a:ea typeface="Montserrat"/>
                <a:cs typeface="Montserrat"/>
                <a:sym typeface="Montserrat"/>
              </a:rPr>
              <a:t>worldview]</a:t>
            </a:r>
            <a:endParaRPr sz="1500" i="1">
              <a:solidFill>
                <a:schemeClr val="lt1"/>
              </a:solidFill>
              <a:latin typeface="Montserrat"/>
              <a:ea typeface="Montserrat"/>
              <a:cs typeface="Montserrat"/>
              <a:sym typeface="Montserrat"/>
            </a:endParaRPr>
          </a:p>
        </p:txBody>
      </p:sp>
      <p:sp>
        <p:nvSpPr>
          <p:cNvPr id="217" name="Google Shape;217;p20"/>
          <p:cNvSpPr/>
          <p:nvPr/>
        </p:nvSpPr>
        <p:spPr>
          <a:xfrm flipH="1">
            <a:off x="6319913" y="960850"/>
            <a:ext cx="1993500" cy="1993500"/>
          </a:xfrm>
          <a:prstGeom prst="flowChartMagneticTape">
            <a:avLst/>
          </a:prstGeom>
          <a:solidFill>
            <a:srgbClr val="FFD000"/>
          </a:solidFill>
          <a:ln>
            <a:noFill/>
          </a:ln>
        </p:spPr>
        <p:txBody>
          <a:bodyPr spcFirstLastPara="1" wrap="square" lIns="91425" tIns="91425" rIns="91425" bIns="91425" anchor="ctr" anchorCtr="0">
            <a:noAutofit/>
          </a:bodyPr>
          <a:lstStyle/>
          <a:p>
            <a:pPr marL="0" lvl="0" indent="-114300" algn="ctr" rtl="0">
              <a:spcBef>
                <a:spcPts val="0"/>
              </a:spcBef>
              <a:spcAft>
                <a:spcPts val="0"/>
              </a:spcAft>
              <a:buClr>
                <a:schemeClr val="dk1"/>
              </a:buClr>
              <a:buSzPts val="1100"/>
              <a:buFont typeface="Arial"/>
              <a:buNone/>
            </a:pPr>
            <a:r>
              <a:rPr lang="en-GB" sz="1900" b="1">
                <a:solidFill>
                  <a:schemeClr val="dk1"/>
                </a:solidFill>
                <a:latin typeface="Montserrat"/>
                <a:ea typeface="Montserrat"/>
                <a:cs typeface="Montserrat"/>
                <a:sym typeface="Montserrat"/>
              </a:rPr>
              <a:t>Idea #2 </a:t>
            </a:r>
            <a:r>
              <a:rPr lang="en-GB" sz="1900">
                <a:solidFill>
                  <a:schemeClr val="dk1"/>
                </a:solidFill>
                <a:latin typeface="Raleway"/>
                <a:ea typeface="Raleway"/>
                <a:cs typeface="Raleway"/>
                <a:sym typeface="Raleway"/>
              </a:rPr>
              <a:t> </a:t>
            </a:r>
            <a:endParaRPr sz="1900">
              <a:solidFill>
                <a:schemeClr val="dk1"/>
              </a:solidFill>
              <a:latin typeface="Raleway"/>
              <a:ea typeface="Raleway"/>
              <a:cs typeface="Raleway"/>
              <a:sym typeface="Raleway"/>
            </a:endParaRPr>
          </a:p>
          <a:p>
            <a:pPr marL="0" lvl="0" indent="-114300" algn="ctr" rtl="0">
              <a:spcBef>
                <a:spcPts val="0"/>
              </a:spcBef>
              <a:spcAft>
                <a:spcPts val="0"/>
              </a:spcAft>
              <a:buNone/>
            </a:pPr>
            <a:r>
              <a:rPr lang="en-GB" sz="1500" i="1">
                <a:solidFill>
                  <a:schemeClr val="dk1"/>
                </a:solidFill>
                <a:latin typeface="Source Sans Pro"/>
                <a:ea typeface="Source Sans Pro"/>
                <a:cs typeface="Source Sans Pro"/>
                <a:sym typeface="Source Sans Pro"/>
              </a:rPr>
              <a:t>[Write your </a:t>
            </a:r>
            <a:br>
              <a:rPr lang="en-GB" sz="1500" i="1">
                <a:solidFill>
                  <a:schemeClr val="dk1"/>
                </a:solidFill>
                <a:latin typeface="Source Sans Pro"/>
                <a:ea typeface="Source Sans Pro"/>
                <a:cs typeface="Source Sans Pro"/>
                <a:sym typeface="Source Sans Pro"/>
              </a:rPr>
            </a:br>
            <a:r>
              <a:rPr lang="en-GB" sz="1500" i="1">
                <a:solidFill>
                  <a:schemeClr val="dk1"/>
                </a:solidFill>
                <a:latin typeface="Source Sans Pro"/>
                <a:ea typeface="Source Sans Pro"/>
                <a:cs typeface="Source Sans Pro"/>
                <a:sym typeface="Source Sans Pro"/>
              </a:rPr>
              <a:t>idea here]</a:t>
            </a:r>
            <a:endParaRPr/>
          </a:p>
        </p:txBody>
      </p:sp>
      <p:sp>
        <p:nvSpPr>
          <p:cNvPr id="218" name="Google Shape;218;p20"/>
          <p:cNvSpPr/>
          <p:nvPr/>
        </p:nvSpPr>
        <p:spPr>
          <a:xfrm rot="10800000">
            <a:off x="6065938" y="3014875"/>
            <a:ext cx="1993500" cy="1993500"/>
          </a:xfrm>
          <a:prstGeom prst="flowChartMagneticTape">
            <a:avLst/>
          </a:prstGeom>
          <a:solidFill>
            <a:srgbClr val="FFD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20"/>
          <p:cNvSpPr txBox="1"/>
          <p:nvPr/>
        </p:nvSpPr>
        <p:spPr>
          <a:xfrm>
            <a:off x="1159300" y="3495425"/>
            <a:ext cx="1548300" cy="939000"/>
          </a:xfrm>
          <a:prstGeom prst="rect">
            <a:avLst/>
          </a:prstGeom>
          <a:noFill/>
          <a:ln>
            <a:noFill/>
          </a:ln>
        </p:spPr>
        <p:txBody>
          <a:bodyPr spcFirstLastPara="1" wrap="square" lIns="91425" tIns="91425" rIns="91425" bIns="91425" anchor="ctr" anchorCtr="0">
            <a:noAutofit/>
          </a:bodyPr>
          <a:lstStyle/>
          <a:p>
            <a:pPr marL="0" lvl="0" indent="-114300" algn="ctr" rtl="0">
              <a:spcBef>
                <a:spcPts val="0"/>
              </a:spcBef>
              <a:spcAft>
                <a:spcPts val="0"/>
              </a:spcAft>
              <a:buClr>
                <a:schemeClr val="dk1"/>
              </a:buClr>
              <a:buSzPts val="1100"/>
              <a:buFont typeface="Arial"/>
              <a:buNone/>
            </a:pPr>
            <a:r>
              <a:rPr lang="en-GB" sz="1900" b="1">
                <a:solidFill>
                  <a:schemeClr val="dk1"/>
                </a:solidFill>
                <a:latin typeface="Montserrat"/>
                <a:ea typeface="Montserrat"/>
                <a:cs typeface="Montserrat"/>
                <a:sym typeface="Montserrat"/>
              </a:rPr>
              <a:t>Idea #3 </a:t>
            </a:r>
            <a:r>
              <a:rPr lang="en-GB" sz="1900">
                <a:solidFill>
                  <a:schemeClr val="dk1"/>
                </a:solidFill>
                <a:latin typeface="Raleway"/>
                <a:ea typeface="Raleway"/>
                <a:cs typeface="Raleway"/>
                <a:sym typeface="Raleway"/>
              </a:rPr>
              <a:t> </a:t>
            </a:r>
            <a:endParaRPr sz="1900">
              <a:solidFill>
                <a:schemeClr val="dk1"/>
              </a:solidFill>
              <a:latin typeface="Raleway"/>
              <a:ea typeface="Raleway"/>
              <a:cs typeface="Raleway"/>
              <a:sym typeface="Raleway"/>
            </a:endParaRPr>
          </a:p>
          <a:p>
            <a:pPr marL="0" lvl="0" indent="-114300" algn="ctr" rtl="0">
              <a:spcBef>
                <a:spcPts val="0"/>
              </a:spcBef>
              <a:spcAft>
                <a:spcPts val="0"/>
              </a:spcAft>
              <a:buNone/>
            </a:pPr>
            <a:r>
              <a:rPr lang="en-GB" sz="1500" i="1">
                <a:solidFill>
                  <a:schemeClr val="dk1"/>
                </a:solidFill>
                <a:latin typeface="Source Sans Pro"/>
                <a:ea typeface="Source Sans Pro"/>
                <a:cs typeface="Source Sans Pro"/>
                <a:sym typeface="Source Sans Pro"/>
              </a:rPr>
              <a:t>[Write your </a:t>
            </a:r>
            <a:br>
              <a:rPr lang="en-GB" sz="1500" i="1">
                <a:solidFill>
                  <a:schemeClr val="dk1"/>
                </a:solidFill>
                <a:latin typeface="Source Sans Pro"/>
                <a:ea typeface="Source Sans Pro"/>
                <a:cs typeface="Source Sans Pro"/>
                <a:sym typeface="Source Sans Pro"/>
              </a:rPr>
            </a:br>
            <a:r>
              <a:rPr lang="en-GB" sz="1500" i="1">
                <a:solidFill>
                  <a:schemeClr val="dk1"/>
                </a:solidFill>
                <a:latin typeface="Source Sans Pro"/>
                <a:ea typeface="Source Sans Pro"/>
                <a:cs typeface="Source Sans Pro"/>
                <a:sym typeface="Source Sans Pro"/>
              </a:rPr>
              <a:t>idea here]</a:t>
            </a:r>
            <a:endParaRPr/>
          </a:p>
        </p:txBody>
      </p:sp>
      <p:sp>
        <p:nvSpPr>
          <p:cNvPr id="220" name="Google Shape;220;p20"/>
          <p:cNvSpPr txBox="1"/>
          <p:nvPr/>
        </p:nvSpPr>
        <p:spPr>
          <a:xfrm>
            <a:off x="6319925" y="3495425"/>
            <a:ext cx="1548300" cy="939000"/>
          </a:xfrm>
          <a:prstGeom prst="rect">
            <a:avLst/>
          </a:prstGeom>
          <a:noFill/>
          <a:ln>
            <a:noFill/>
          </a:ln>
        </p:spPr>
        <p:txBody>
          <a:bodyPr spcFirstLastPara="1" wrap="square" lIns="91425" tIns="91425" rIns="91425" bIns="91425" anchor="ctr" anchorCtr="0">
            <a:noAutofit/>
          </a:bodyPr>
          <a:lstStyle/>
          <a:p>
            <a:pPr marL="0" lvl="0" indent="-114300" algn="ctr" rtl="0">
              <a:spcBef>
                <a:spcPts val="0"/>
              </a:spcBef>
              <a:spcAft>
                <a:spcPts val="0"/>
              </a:spcAft>
              <a:buNone/>
            </a:pPr>
            <a:r>
              <a:rPr lang="en-GB" sz="1900" b="1">
                <a:solidFill>
                  <a:schemeClr val="dk1"/>
                </a:solidFill>
                <a:latin typeface="Montserrat"/>
                <a:ea typeface="Montserrat"/>
                <a:cs typeface="Montserrat"/>
                <a:sym typeface="Montserrat"/>
              </a:rPr>
              <a:t>Idea #4</a:t>
            </a:r>
            <a:r>
              <a:rPr lang="en-GB" sz="1900">
                <a:solidFill>
                  <a:schemeClr val="dk1"/>
                </a:solidFill>
                <a:latin typeface="Raleway"/>
                <a:ea typeface="Raleway"/>
                <a:cs typeface="Raleway"/>
                <a:sym typeface="Raleway"/>
              </a:rPr>
              <a:t> </a:t>
            </a:r>
            <a:endParaRPr sz="1900">
              <a:solidFill>
                <a:schemeClr val="dk1"/>
              </a:solidFill>
              <a:latin typeface="Raleway"/>
              <a:ea typeface="Raleway"/>
              <a:cs typeface="Raleway"/>
              <a:sym typeface="Raleway"/>
            </a:endParaRPr>
          </a:p>
          <a:p>
            <a:pPr marL="0" lvl="0" indent="-114300" algn="ctr" rtl="0">
              <a:spcBef>
                <a:spcPts val="0"/>
              </a:spcBef>
              <a:spcAft>
                <a:spcPts val="0"/>
              </a:spcAft>
              <a:buNone/>
            </a:pPr>
            <a:r>
              <a:rPr lang="en-GB" sz="1500" i="1">
                <a:solidFill>
                  <a:schemeClr val="dk1"/>
                </a:solidFill>
                <a:latin typeface="Source Sans Pro"/>
                <a:ea typeface="Source Sans Pro"/>
                <a:cs typeface="Source Sans Pro"/>
                <a:sym typeface="Source Sans Pro"/>
              </a:rPr>
              <a:t>[Write your </a:t>
            </a:r>
            <a:br>
              <a:rPr lang="en-GB" sz="1500" i="1">
                <a:solidFill>
                  <a:schemeClr val="dk1"/>
                </a:solidFill>
                <a:latin typeface="Source Sans Pro"/>
                <a:ea typeface="Source Sans Pro"/>
                <a:cs typeface="Source Sans Pro"/>
                <a:sym typeface="Source Sans Pro"/>
              </a:rPr>
            </a:br>
            <a:r>
              <a:rPr lang="en-GB" sz="1500" i="1">
                <a:solidFill>
                  <a:schemeClr val="dk1"/>
                </a:solidFill>
                <a:latin typeface="Source Sans Pro"/>
                <a:ea typeface="Source Sans Pro"/>
                <a:cs typeface="Source Sans Pro"/>
                <a:sym typeface="Source Sans Pro"/>
              </a:rPr>
              <a:t>idea here]</a:t>
            </a:r>
            <a:endParaRPr/>
          </a:p>
        </p:txBody>
      </p:sp>
      <p:sp>
        <p:nvSpPr>
          <p:cNvPr id="221" name="Google Shape;221;p20"/>
          <p:cNvSpPr txBox="1"/>
          <p:nvPr/>
        </p:nvSpPr>
        <p:spPr>
          <a:xfrm rot="-5400000">
            <a:off x="8345700" y="4323603"/>
            <a:ext cx="1285800" cy="354000"/>
          </a:xfrm>
          <a:prstGeom prst="rect">
            <a:avLst/>
          </a:prstGeom>
          <a:solidFill>
            <a:schemeClr val="lt2"/>
          </a:solid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100">
                <a:solidFill>
                  <a:srgbClr val="1D2DB0"/>
                </a:solidFill>
                <a:latin typeface="Montserrat ExtraBold"/>
                <a:ea typeface="Montserrat ExtraBold"/>
                <a:cs typeface="Montserrat ExtraBold"/>
                <a:sym typeface="Montserrat ExtraBold"/>
              </a:rPr>
              <a:t>MESSAGE</a:t>
            </a:r>
            <a:endParaRPr sz="1100">
              <a:solidFill>
                <a:srgbClr val="1D2DB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pic>
        <p:nvPicPr>
          <p:cNvPr id="247" name="Google Shape;247;p22"/>
          <p:cNvPicPr preferRelativeResize="0"/>
          <p:nvPr/>
        </p:nvPicPr>
        <p:blipFill>
          <a:blip r:embed="rId3">
            <a:alphaModFix/>
          </a:blip>
          <a:stretch>
            <a:fillRect/>
          </a:stretch>
        </p:blipFill>
        <p:spPr>
          <a:xfrm>
            <a:off x="2823650" y="1537925"/>
            <a:ext cx="3394765" cy="3214096"/>
          </a:xfrm>
          <a:prstGeom prst="rect">
            <a:avLst/>
          </a:prstGeom>
          <a:noFill/>
          <a:ln>
            <a:noFill/>
          </a:ln>
        </p:spPr>
      </p:pic>
      <p:sp>
        <p:nvSpPr>
          <p:cNvPr id="248" name="Google Shape;248;p22"/>
          <p:cNvSpPr/>
          <p:nvPr/>
        </p:nvSpPr>
        <p:spPr>
          <a:xfrm>
            <a:off x="677750" y="960850"/>
            <a:ext cx="1993500" cy="1993500"/>
          </a:xfrm>
          <a:prstGeom prst="flowChartMagneticTape">
            <a:avLst/>
          </a:prstGeom>
          <a:solidFill>
            <a:srgbClr val="FFD000"/>
          </a:solidFill>
          <a:ln>
            <a:noFill/>
          </a:ln>
        </p:spPr>
        <p:txBody>
          <a:bodyPr spcFirstLastPara="1" wrap="square" lIns="91425" tIns="91425" rIns="91425" bIns="91425" anchor="ctr" anchorCtr="0">
            <a:noAutofit/>
          </a:bodyPr>
          <a:lstStyle/>
          <a:p>
            <a:pPr marL="0" lvl="0" indent="-114300" algn="ctr" rtl="0">
              <a:spcBef>
                <a:spcPts val="0"/>
              </a:spcBef>
              <a:spcAft>
                <a:spcPts val="0"/>
              </a:spcAft>
              <a:buClr>
                <a:schemeClr val="dk1"/>
              </a:buClr>
              <a:buSzPts val="1100"/>
              <a:buFont typeface="Arial"/>
              <a:buNone/>
            </a:pPr>
            <a:r>
              <a:rPr lang="en-GB" sz="1900" b="1">
                <a:solidFill>
                  <a:schemeClr val="dk1"/>
                </a:solidFill>
                <a:latin typeface="Montserrat"/>
                <a:ea typeface="Montserrat"/>
                <a:cs typeface="Montserrat"/>
                <a:sym typeface="Montserrat"/>
              </a:rPr>
              <a:t>Idea #1 </a:t>
            </a:r>
            <a:r>
              <a:rPr lang="en-GB" sz="1900">
                <a:solidFill>
                  <a:schemeClr val="dk1"/>
                </a:solidFill>
                <a:latin typeface="Raleway"/>
                <a:ea typeface="Raleway"/>
                <a:cs typeface="Raleway"/>
                <a:sym typeface="Raleway"/>
              </a:rPr>
              <a:t> </a:t>
            </a:r>
            <a:endParaRPr sz="1900">
              <a:solidFill>
                <a:schemeClr val="dk1"/>
              </a:solidFill>
              <a:latin typeface="Raleway"/>
              <a:ea typeface="Raleway"/>
              <a:cs typeface="Raleway"/>
              <a:sym typeface="Raleway"/>
            </a:endParaRPr>
          </a:p>
          <a:p>
            <a:pPr marL="0" lvl="0" indent="-114300" algn="ctr" rtl="0">
              <a:spcBef>
                <a:spcPts val="0"/>
              </a:spcBef>
              <a:spcAft>
                <a:spcPts val="0"/>
              </a:spcAft>
              <a:buNone/>
            </a:pPr>
            <a:r>
              <a:rPr lang="en-GB" sz="1500" i="1">
                <a:solidFill>
                  <a:schemeClr val="dk1"/>
                </a:solidFill>
                <a:latin typeface="Source Sans Pro"/>
                <a:ea typeface="Source Sans Pro"/>
                <a:cs typeface="Source Sans Pro"/>
                <a:sym typeface="Source Sans Pro"/>
              </a:rPr>
              <a:t>[Write your </a:t>
            </a:r>
            <a:br>
              <a:rPr lang="en-GB" sz="1500" i="1">
                <a:solidFill>
                  <a:schemeClr val="dk1"/>
                </a:solidFill>
                <a:latin typeface="Source Sans Pro"/>
                <a:ea typeface="Source Sans Pro"/>
                <a:cs typeface="Source Sans Pro"/>
                <a:sym typeface="Source Sans Pro"/>
              </a:rPr>
            </a:br>
            <a:r>
              <a:rPr lang="en-GB" sz="1500" i="1">
                <a:solidFill>
                  <a:schemeClr val="dk1"/>
                </a:solidFill>
                <a:latin typeface="Source Sans Pro"/>
                <a:ea typeface="Source Sans Pro"/>
                <a:cs typeface="Source Sans Pro"/>
                <a:sym typeface="Source Sans Pro"/>
              </a:rPr>
              <a:t>idea here]</a:t>
            </a:r>
            <a:endParaRPr/>
          </a:p>
        </p:txBody>
      </p:sp>
      <p:sp>
        <p:nvSpPr>
          <p:cNvPr id="249" name="Google Shape;249;p22"/>
          <p:cNvSpPr/>
          <p:nvPr/>
        </p:nvSpPr>
        <p:spPr>
          <a:xfrm rot="10800000" flipH="1">
            <a:off x="931725" y="3014875"/>
            <a:ext cx="1993500" cy="1993500"/>
          </a:xfrm>
          <a:prstGeom prst="flowChartMagneticTape">
            <a:avLst/>
          </a:prstGeom>
          <a:solidFill>
            <a:srgbClr val="FFD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22"/>
          <p:cNvSpPr/>
          <p:nvPr/>
        </p:nvSpPr>
        <p:spPr>
          <a:xfrm>
            <a:off x="7065722" y="4056093"/>
            <a:ext cx="108900" cy="139200"/>
          </a:xfrm>
          <a:prstGeom prst="ellipse">
            <a:avLst/>
          </a:prstGeom>
          <a:solidFill>
            <a:srgbClr val="A4C2F4"/>
          </a:solidFill>
          <a:ln w="9525" cap="flat" cmpd="sng">
            <a:solidFill>
              <a:srgbClr val="A4C2F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22"/>
          <p:cNvSpPr/>
          <p:nvPr/>
        </p:nvSpPr>
        <p:spPr>
          <a:xfrm>
            <a:off x="6884392" y="4752017"/>
            <a:ext cx="108900" cy="139200"/>
          </a:xfrm>
          <a:prstGeom prst="ellipse">
            <a:avLst/>
          </a:prstGeom>
          <a:solidFill>
            <a:srgbClr val="A4C2F4"/>
          </a:solidFill>
          <a:ln w="9525" cap="flat" cmpd="sng">
            <a:solidFill>
              <a:srgbClr val="A4C2F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22"/>
          <p:cNvSpPr/>
          <p:nvPr/>
        </p:nvSpPr>
        <p:spPr>
          <a:xfrm>
            <a:off x="7138369" y="4230160"/>
            <a:ext cx="108900" cy="139200"/>
          </a:xfrm>
          <a:prstGeom prst="ellipse">
            <a:avLst/>
          </a:prstGeom>
          <a:solidFill>
            <a:srgbClr val="A4C2F4"/>
          </a:solidFill>
          <a:ln w="9525" cap="flat" cmpd="sng">
            <a:solidFill>
              <a:srgbClr val="A4C2F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22"/>
          <p:cNvSpPr/>
          <p:nvPr/>
        </p:nvSpPr>
        <p:spPr>
          <a:xfrm>
            <a:off x="7138369" y="4543506"/>
            <a:ext cx="108900" cy="139200"/>
          </a:xfrm>
          <a:prstGeom prst="ellipse">
            <a:avLst/>
          </a:prstGeom>
          <a:solidFill>
            <a:srgbClr val="A4C2F4"/>
          </a:solidFill>
          <a:ln w="9525" cap="flat" cmpd="sng">
            <a:solidFill>
              <a:srgbClr val="A4C2F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22"/>
          <p:cNvSpPr/>
          <p:nvPr/>
        </p:nvSpPr>
        <p:spPr>
          <a:xfrm>
            <a:off x="7029398" y="4369439"/>
            <a:ext cx="108900" cy="139200"/>
          </a:xfrm>
          <a:prstGeom prst="ellipse">
            <a:avLst/>
          </a:prstGeom>
          <a:solidFill>
            <a:srgbClr val="A4C2F4"/>
          </a:solidFill>
          <a:ln w="9525" cap="flat" cmpd="sng">
            <a:solidFill>
              <a:srgbClr val="A4C2F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22"/>
          <p:cNvSpPr/>
          <p:nvPr/>
        </p:nvSpPr>
        <p:spPr>
          <a:xfrm>
            <a:off x="7004176" y="4682785"/>
            <a:ext cx="108900" cy="139200"/>
          </a:xfrm>
          <a:prstGeom prst="ellipse">
            <a:avLst/>
          </a:prstGeom>
          <a:solidFill>
            <a:srgbClr val="A4C2F4"/>
          </a:solidFill>
          <a:ln w="9525" cap="flat" cmpd="sng">
            <a:solidFill>
              <a:srgbClr val="A4C2F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22"/>
          <p:cNvSpPr/>
          <p:nvPr/>
        </p:nvSpPr>
        <p:spPr>
          <a:xfrm>
            <a:off x="6963230" y="4479756"/>
            <a:ext cx="108900" cy="139200"/>
          </a:xfrm>
          <a:prstGeom prst="ellipse">
            <a:avLst/>
          </a:prstGeom>
          <a:solidFill>
            <a:srgbClr val="A4C2F4"/>
          </a:solidFill>
          <a:ln w="9525" cap="flat" cmpd="sng">
            <a:solidFill>
              <a:srgbClr val="A4C2F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22"/>
          <p:cNvSpPr txBox="1"/>
          <p:nvPr/>
        </p:nvSpPr>
        <p:spPr>
          <a:xfrm>
            <a:off x="304800" y="221600"/>
            <a:ext cx="8479200" cy="631800"/>
          </a:xfrm>
          <a:prstGeom prst="rect">
            <a:avLst/>
          </a:prstGeom>
          <a:solidFill>
            <a:schemeClr val="lt2"/>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a:solidFill>
                  <a:srgbClr val="1D2DB0"/>
                </a:solidFill>
                <a:latin typeface="Montserrat ExtraBold"/>
                <a:ea typeface="Montserrat ExtraBold"/>
                <a:cs typeface="Montserrat ExtraBold"/>
                <a:sym typeface="Montserrat ExtraBold"/>
              </a:rPr>
              <a:t>What is your belief about how civil society works you need people to share?  </a:t>
            </a:r>
            <a:endParaRPr>
              <a:solidFill>
                <a:srgbClr val="1D2DB0"/>
              </a:solidFill>
              <a:latin typeface="Montserrat ExtraBold"/>
              <a:ea typeface="Montserrat ExtraBold"/>
              <a:cs typeface="Montserrat ExtraBold"/>
              <a:sym typeface="Montserrat ExtraBold"/>
            </a:endParaRPr>
          </a:p>
          <a:p>
            <a:pPr marL="0" lvl="0" indent="0" algn="l" rtl="0">
              <a:spcBef>
                <a:spcPts val="0"/>
              </a:spcBef>
              <a:spcAft>
                <a:spcPts val="0"/>
              </a:spcAft>
              <a:buNone/>
            </a:pPr>
            <a:r>
              <a:rPr lang="en-GB" i="1">
                <a:solidFill>
                  <a:srgbClr val="1D2DB0"/>
                </a:solidFill>
                <a:latin typeface="Montserrat"/>
                <a:ea typeface="Montserrat"/>
                <a:cs typeface="Montserrat"/>
                <a:sym typeface="Montserrat"/>
              </a:rPr>
              <a:t>[My belief is…]</a:t>
            </a:r>
            <a:endParaRPr sz="1200" i="1">
              <a:latin typeface="Source Sans Pro"/>
              <a:ea typeface="Source Sans Pro"/>
              <a:cs typeface="Source Sans Pro"/>
              <a:sym typeface="Source Sans Pro"/>
            </a:endParaRPr>
          </a:p>
        </p:txBody>
      </p:sp>
      <p:sp>
        <p:nvSpPr>
          <p:cNvPr id="258" name="Google Shape;258;p22"/>
          <p:cNvSpPr txBox="1"/>
          <p:nvPr/>
        </p:nvSpPr>
        <p:spPr>
          <a:xfrm>
            <a:off x="3346280" y="2125318"/>
            <a:ext cx="2298600" cy="16821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Clr>
                <a:srgbClr val="000000"/>
              </a:buClr>
              <a:buSzPts val="1100"/>
              <a:buFont typeface="Arial"/>
              <a:buNone/>
            </a:pPr>
            <a:r>
              <a:rPr lang="en-GB" sz="1500" i="1">
                <a:solidFill>
                  <a:schemeClr val="lt1"/>
                </a:solidFill>
                <a:latin typeface="Montserrat"/>
                <a:ea typeface="Montserrat"/>
                <a:cs typeface="Montserrat"/>
                <a:sym typeface="Montserrat"/>
              </a:rPr>
              <a:t>[Write here </a:t>
            </a:r>
            <a:endParaRPr sz="1500" i="1">
              <a:solidFill>
                <a:schemeClr val="lt1"/>
              </a:solidFill>
              <a:latin typeface="Montserrat"/>
              <a:ea typeface="Montserrat"/>
              <a:cs typeface="Montserrat"/>
              <a:sym typeface="Montserrat"/>
            </a:endParaRPr>
          </a:p>
          <a:p>
            <a:pPr marL="0" lvl="0" indent="0" algn="ctr" rtl="0">
              <a:spcBef>
                <a:spcPts val="0"/>
              </a:spcBef>
              <a:spcAft>
                <a:spcPts val="0"/>
              </a:spcAft>
              <a:buClr>
                <a:srgbClr val="000000"/>
              </a:buClr>
              <a:buSzPts val="1100"/>
              <a:buFont typeface="Arial"/>
              <a:buNone/>
            </a:pPr>
            <a:r>
              <a:rPr lang="en-GB" sz="1500" i="1">
                <a:solidFill>
                  <a:schemeClr val="lt1"/>
                </a:solidFill>
                <a:latin typeface="Montserrat"/>
                <a:ea typeface="Montserrat"/>
                <a:cs typeface="Montserrat"/>
                <a:sym typeface="Montserrat"/>
              </a:rPr>
              <a:t>your shared </a:t>
            </a:r>
            <a:endParaRPr sz="1500" i="1">
              <a:solidFill>
                <a:schemeClr val="lt1"/>
              </a:solidFill>
              <a:latin typeface="Montserrat"/>
              <a:ea typeface="Montserrat"/>
              <a:cs typeface="Montserrat"/>
              <a:sym typeface="Montserrat"/>
            </a:endParaRPr>
          </a:p>
          <a:p>
            <a:pPr marL="0" lvl="0" indent="0" algn="ctr" rtl="0">
              <a:spcBef>
                <a:spcPts val="0"/>
              </a:spcBef>
              <a:spcAft>
                <a:spcPts val="0"/>
              </a:spcAft>
              <a:buClr>
                <a:srgbClr val="000000"/>
              </a:buClr>
              <a:buSzPts val="1100"/>
              <a:buFont typeface="Arial"/>
              <a:buNone/>
            </a:pPr>
            <a:r>
              <a:rPr lang="en-GB" sz="1500" i="1">
                <a:solidFill>
                  <a:schemeClr val="lt1"/>
                </a:solidFill>
                <a:latin typeface="Montserrat"/>
                <a:ea typeface="Montserrat"/>
                <a:cs typeface="Montserrat"/>
                <a:sym typeface="Montserrat"/>
              </a:rPr>
              <a:t>worldview]</a:t>
            </a:r>
            <a:endParaRPr sz="1500" i="1">
              <a:solidFill>
                <a:schemeClr val="lt1"/>
              </a:solidFill>
              <a:latin typeface="Montserrat"/>
              <a:ea typeface="Montserrat"/>
              <a:cs typeface="Montserrat"/>
              <a:sym typeface="Montserrat"/>
            </a:endParaRPr>
          </a:p>
        </p:txBody>
      </p:sp>
      <p:sp>
        <p:nvSpPr>
          <p:cNvPr id="259" name="Google Shape;259;p22"/>
          <p:cNvSpPr/>
          <p:nvPr/>
        </p:nvSpPr>
        <p:spPr>
          <a:xfrm flipH="1">
            <a:off x="6319913" y="960850"/>
            <a:ext cx="1993500" cy="1993500"/>
          </a:xfrm>
          <a:prstGeom prst="flowChartMagneticTape">
            <a:avLst/>
          </a:prstGeom>
          <a:solidFill>
            <a:srgbClr val="FFD000"/>
          </a:solidFill>
          <a:ln>
            <a:noFill/>
          </a:ln>
        </p:spPr>
        <p:txBody>
          <a:bodyPr spcFirstLastPara="1" wrap="square" lIns="91425" tIns="91425" rIns="91425" bIns="91425" anchor="ctr" anchorCtr="0">
            <a:noAutofit/>
          </a:bodyPr>
          <a:lstStyle/>
          <a:p>
            <a:pPr marL="0" lvl="0" indent="-114300" algn="ctr" rtl="0">
              <a:spcBef>
                <a:spcPts val="0"/>
              </a:spcBef>
              <a:spcAft>
                <a:spcPts val="0"/>
              </a:spcAft>
              <a:buClr>
                <a:schemeClr val="dk1"/>
              </a:buClr>
              <a:buSzPts val="1100"/>
              <a:buFont typeface="Arial"/>
              <a:buNone/>
            </a:pPr>
            <a:r>
              <a:rPr lang="en-GB" sz="1900" b="1">
                <a:solidFill>
                  <a:schemeClr val="dk1"/>
                </a:solidFill>
                <a:latin typeface="Montserrat"/>
                <a:ea typeface="Montserrat"/>
                <a:cs typeface="Montserrat"/>
                <a:sym typeface="Montserrat"/>
              </a:rPr>
              <a:t>Idea #2 </a:t>
            </a:r>
            <a:r>
              <a:rPr lang="en-GB" sz="1900">
                <a:solidFill>
                  <a:schemeClr val="dk1"/>
                </a:solidFill>
                <a:latin typeface="Raleway"/>
                <a:ea typeface="Raleway"/>
                <a:cs typeface="Raleway"/>
                <a:sym typeface="Raleway"/>
              </a:rPr>
              <a:t> </a:t>
            </a:r>
            <a:endParaRPr sz="1900">
              <a:solidFill>
                <a:schemeClr val="dk1"/>
              </a:solidFill>
              <a:latin typeface="Raleway"/>
              <a:ea typeface="Raleway"/>
              <a:cs typeface="Raleway"/>
              <a:sym typeface="Raleway"/>
            </a:endParaRPr>
          </a:p>
          <a:p>
            <a:pPr marL="0" lvl="0" indent="-114300" algn="ctr" rtl="0">
              <a:spcBef>
                <a:spcPts val="0"/>
              </a:spcBef>
              <a:spcAft>
                <a:spcPts val="0"/>
              </a:spcAft>
              <a:buNone/>
            </a:pPr>
            <a:r>
              <a:rPr lang="en-GB" sz="1500" i="1">
                <a:solidFill>
                  <a:schemeClr val="dk1"/>
                </a:solidFill>
                <a:latin typeface="Source Sans Pro"/>
                <a:ea typeface="Source Sans Pro"/>
                <a:cs typeface="Source Sans Pro"/>
                <a:sym typeface="Source Sans Pro"/>
              </a:rPr>
              <a:t>[Write your </a:t>
            </a:r>
            <a:br>
              <a:rPr lang="en-GB" sz="1500" i="1">
                <a:solidFill>
                  <a:schemeClr val="dk1"/>
                </a:solidFill>
                <a:latin typeface="Source Sans Pro"/>
                <a:ea typeface="Source Sans Pro"/>
                <a:cs typeface="Source Sans Pro"/>
                <a:sym typeface="Source Sans Pro"/>
              </a:rPr>
            </a:br>
            <a:r>
              <a:rPr lang="en-GB" sz="1500" i="1">
                <a:solidFill>
                  <a:schemeClr val="dk1"/>
                </a:solidFill>
                <a:latin typeface="Source Sans Pro"/>
                <a:ea typeface="Source Sans Pro"/>
                <a:cs typeface="Source Sans Pro"/>
                <a:sym typeface="Source Sans Pro"/>
              </a:rPr>
              <a:t>idea here]</a:t>
            </a:r>
            <a:endParaRPr/>
          </a:p>
        </p:txBody>
      </p:sp>
      <p:sp>
        <p:nvSpPr>
          <p:cNvPr id="260" name="Google Shape;260;p22"/>
          <p:cNvSpPr/>
          <p:nvPr/>
        </p:nvSpPr>
        <p:spPr>
          <a:xfrm rot="10800000">
            <a:off x="6065938" y="3014875"/>
            <a:ext cx="1993500" cy="1993500"/>
          </a:xfrm>
          <a:prstGeom prst="flowChartMagneticTape">
            <a:avLst/>
          </a:prstGeom>
          <a:solidFill>
            <a:srgbClr val="FFD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22"/>
          <p:cNvSpPr txBox="1"/>
          <p:nvPr/>
        </p:nvSpPr>
        <p:spPr>
          <a:xfrm>
            <a:off x="1159300" y="3495425"/>
            <a:ext cx="1548300" cy="939000"/>
          </a:xfrm>
          <a:prstGeom prst="rect">
            <a:avLst/>
          </a:prstGeom>
          <a:noFill/>
          <a:ln>
            <a:noFill/>
          </a:ln>
        </p:spPr>
        <p:txBody>
          <a:bodyPr spcFirstLastPara="1" wrap="square" lIns="91425" tIns="91425" rIns="91425" bIns="91425" anchor="ctr" anchorCtr="0">
            <a:noAutofit/>
          </a:bodyPr>
          <a:lstStyle/>
          <a:p>
            <a:pPr marL="0" lvl="0" indent="-114300" algn="ctr" rtl="0">
              <a:spcBef>
                <a:spcPts val="0"/>
              </a:spcBef>
              <a:spcAft>
                <a:spcPts val="0"/>
              </a:spcAft>
              <a:buClr>
                <a:schemeClr val="dk1"/>
              </a:buClr>
              <a:buSzPts val="1100"/>
              <a:buFont typeface="Arial"/>
              <a:buNone/>
            </a:pPr>
            <a:r>
              <a:rPr lang="en-GB" sz="1900" b="1">
                <a:solidFill>
                  <a:schemeClr val="dk1"/>
                </a:solidFill>
                <a:latin typeface="Montserrat"/>
                <a:ea typeface="Montserrat"/>
                <a:cs typeface="Montserrat"/>
                <a:sym typeface="Montserrat"/>
              </a:rPr>
              <a:t>Idea #3 </a:t>
            </a:r>
            <a:r>
              <a:rPr lang="en-GB" sz="1900">
                <a:solidFill>
                  <a:schemeClr val="dk1"/>
                </a:solidFill>
                <a:latin typeface="Raleway"/>
                <a:ea typeface="Raleway"/>
                <a:cs typeface="Raleway"/>
                <a:sym typeface="Raleway"/>
              </a:rPr>
              <a:t> </a:t>
            </a:r>
            <a:endParaRPr sz="1900">
              <a:solidFill>
                <a:schemeClr val="dk1"/>
              </a:solidFill>
              <a:latin typeface="Raleway"/>
              <a:ea typeface="Raleway"/>
              <a:cs typeface="Raleway"/>
              <a:sym typeface="Raleway"/>
            </a:endParaRPr>
          </a:p>
          <a:p>
            <a:pPr marL="0" lvl="0" indent="-114300" algn="ctr" rtl="0">
              <a:spcBef>
                <a:spcPts val="0"/>
              </a:spcBef>
              <a:spcAft>
                <a:spcPts val="0"/>
              </a:spcAft>
              <a:buNone/>
            </a:pPr>
            <a:r>
              <a:rPr lang="en-GB" sz="1500" i="1">
                <a:solidFill>
                  <a:schemeClr val="dk1"/>
                </a:solidFill>
                <a:latin typeface="Source Sans Pro"/>
                <a:ea typeface="Source Sans Pro"/>
                <a:cs typeface="Source Sans Pro"/>
                <a:sym typeface="Source Sans Pro"/>
              </a:rPr>
              <a:t>[Write your </a:t>
            </a:r>
            <a:br>
              <a:rPr lang="en-GB" sz="1500" i="1">
                <a:solidFill>
                  <a:schemeClr val="dk1"/>
                </a:solidFill>
                <a:latin typeface="Source Sans Pro"/>
                <a:ea typeface="Source Sans Pro"/>
                <a:cs typeface="Source Sans Pro"/>
                <a:sym typeface="Source Sans Pro"/>
              </a:rPr>
            </a:br>
            <a:r>
              <a:rPr lang="en-GB" sz="1500" i="1">
                <a:solidFill>
                  <a:schemeClr val="dk1"/>
                </a:solidFill>
                <a:latin typeface="Source Sans Pro"/>
                <a:ea typeface="Source Sans Pro"/>
                <a:cs typeface="Source Sans Pro"/>
                <a:sym typeface="Source Sans Pro"/>
              </a:rPr>
              <a:t>idea here]</a:t>
            </a:r>
            <a:endParaRPr/>
          </a:p>
        </p:txBody>
      </p:sp>
      <p:sp>
        <p:nvSpPr>
          <p:cNvPr id="262" name="Google Shape;262;p22"/>
          <p:cNvSpPr txBox="1"/>
          <p:nvPr/>
        </p:nvSpPr>
        <p:spPr>
          <a:xfrm>
            <a:off x="6319925" y="3495425"/>
            <a:ext cx="1548300" cy="939000"/>
          </a:xfrm>
          <a:prstGeom prst="rect">
            <a:avLst/>
          </a:prstGeom>
          <a:noFill/>
          <a:ln>
            <a:noFill/>
          </a:ln>
        </p:spPr>
        <p:txBody>
          <a:bodyPr spcFirstLastPara="1" wrap="square" lIns="91425" tIns="91425" rIns="91425" bIns="91425" anchor="ctr" anchorCtr="0">
            <a:noAutofit/>
          </a:bodyPr>
          <a:lstStyle/>
          <a:p>
            <a:pPr marL="0" lvl="0" indent="-114300" algn="ctr" rtl="0">
              <a:spcBef>
                <a:spcPts val="0"/>
              </a:spcBef>
              <a:spcAft>
                <a:spcPts val="0"/>
              </a:spcAft>
              <a:buNone/>
            </a:pPr>
            <a:r>
              <a:rPr lang="en-GB" sz="1900" b="1">
                <a:solidFill>
                  <a:schemeClr val="dk1"/>
                </a:solidFill>
                <a:latin typeface="Montserrat"/>
                <a:ea typeface="Montserrat"/>
                <a:cs typeface="Montserrat"/>
                <a:sym typeface="Montserrat"/>
              </a:rPr>
              <a:t>Idea #4</a:t>
            </a:r>
            <a:r>
              <a:rPr lang="en-GB" sz="1900">
                <a:solidFill>
                  <a:schemeClr val="dk1"/>
                </a:solidFill>
                <a:latin typeface="Raleway"/>
                <a:ea typeface="Raleway"/>
                <a:cs typeface="Raleway"/>
                <a:sym typeface="Raleway"/>
              </a:rPr>
              <a:t> </a:t>
            </a:r>
            <a:endParaRPr sz="1900">
              <a:solidFill>
                <a:schemeClr val="dk1"/>
              </a:solidFill>
              <a:latin typeface="Raleway"/>
              <a:ea typeface="Raleway"/>
              <a:cs typeface="Raleway"/>
              <a:sym typeface="Raleway"/>
            </a:endParaRPr>
          </a:p>
          <a:p>
            <a:pPr marL="0" lvl="0" indent="-114300" algn="ctr" rtl="0">
              <a:spcBef>
                <a:spcPts val="0"/>
              </a:spcBef>
              <a:spcAft>
                <a:spcPts val="0"/>
              </a:spcAft>
              <a:buNone/>
            </a:pPr>
            <a:r>
              <a:rPr lang="en-GB" sz="1500" i="1">
                <a:solidFill>
                  <a:schemeClr val="dk1"/>
                </a:solidFill>
                <a:latin typeface="Source Sans Pro"/>
                <a:ea typeface="Source Sans Pro"/>
                <a:cs typeface="Source Sans Pro"/>
                <a:sym typeface="Source Sans Pro"/>
              </a:rPr>
              <a:t>[Write your </a:t>
            </a:r>
            <a:br>
              <a:rPr lang="en-GB" sz="1500" i="1">
                <a:solidFill>
                  <a:schemeClr val="dk1"/>
                </a:solidFill>
                <a:latin typeface="Source Sans Pro"/>
                <a:ea typeface="Source Sans Pro"/>
                <a:cs typeface="Source Sans Pro"/>
                <a:sym typeface="Source Sans Pro"/>
              </a:rPr>
            </a:br>
            <a:r>
              <a:rPr lang="en-GB" sz="1500" i="1">
                <a:solidFill>
                  <a:schemeClr val="dk1"/>
                </a:solidFill>
                <a:latin typeface="Source Sans Pro"/>
                <a:ea typeface="Source Sans Pro"/>
                <a:cs typeface="Source Sans Pro"/>
                <a:sym typeface="Source Sans Pro"/>
              </a:rPr>
              <a:t>idea here]</a:t>
            </a:r>
            <a:endParaRPr/>
          </a:p>
        </p:txBody>
      </p:sp>
      <p:sp>
        <p:nvSpPr>
          <p:cNvPr id="263" name="Google Shape;263;p22"/>
          <p:cNvSpPr txBox="1"/>
          <p:nvPr/>
        </p:nvSpPr>
        <p:spPr>
          <a:xfrm rot="-5400000">
            <a:off x="8345700" y="4323603"/>
            <a:ext cx="1285800" cy="354000"/>
          </a:xfrm>
          <a:prstGeom prst="rect">
            <a:avLst/>
          </a:prstGeom>
          <a:solidFill>
            <a:schemeClr val="lt2"/>
          </a:solid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100">
                <a:solidFill>
                  <a:srgbClr val="1D2DB0"/>
                </a:solidFill>
                <a:latin typeface="Montserrat ExtraBold"/>
                <a:ea typeface="Montserrat ExtraBold"/>
                <a:cs typeface="Montserrat ExtraBold"/>
                <a:sym typeface="Montserrat ExtraBold"/>
              </a:rPr>
              <a:t>MESSAGE</a:t>
            </a:r>
            <a:endParaRPr sz="1100">
              <a:solidFill>
                <a:srgbClr val="1D2DB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67"/>
        <p:cNvGrpSpPr/>
        <p:nvPr/>
      </p:nvGrpSpPr>
      <p:grpSpPr>
        <a:xfrm>
          <a:off x="0" y="0"/>
          <a:ext cx="0" cy="0"/>
          <a:chOff x="0" y="0"/>
          <a:chExt cx="0" cy="0"/>
        </a:xfrm>
      </p:grpSpPr>
      <p:sp>
        <p:nvSpPr>
          <p:cNvPr id="268" name="Google Shape;268;p23"/>
          <p:cNvSpPr/>
          <p:nvPr/>
        </p:nvSpPr>
        <p:spPr>
          <a:xfrm>
            <a:off x="3211493" y="1176400"/>
            <a:ext cx="2715000" cy="1031400"/>
          </a:xfrm>
          <a:prstGeom prst="rect">
            <a:avLst/>
          </a:prstGeom>
          <a:solidFill>
            <a:srgbClr val="1D2D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GB">
                <a:solidFill>
                  <a:srgbClr val="FFC80B"/>
                </a:solidFill>
              </a:rPr>
              <a:t>    </a:t>
            </a:r>
            <a:endParaRPr>
              <a:solidFill>
                <a:srgbClr val="FFC80B"/>
              </a:solidFill>
            </a:endParaRPr>
          </a:p>
        </p:txBody>
      </p:sp>
      <p:sp>
        <p:nvSpPr>
          <p:cNvPr id="269" name="Google Shape;269;p23"/>
          <p:cNvSpPr/>
          <p:nvPr/>
        </p:nvSpPr>
        <p:spPr>
          <a:xfrm>
            <a:off x="443925" y="1176400"/>
            <a:ext cx="2715000" cy="1031400"/>
          </a:xfrm>
          <a:prstGeom prst="rect">
            <a:avLst/>
          </a:prstGeom>
          <a:solidFill>
            <a:srgbClr val="1D2D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C80B"/>
              </a:solidFill>
            </a:endParaRPr>
          </a:p>
        </p:txBody>
      </p:sp>
      <p:sp>
        <p:nvSpPr>
          <p:cNvPr id="270" name="Google Shape;270;p23"/>
          <p:cNvSpPr/>
          <p:nvPr/>
        </p:nvSpPr>
        <p:spPr>
          <a:xfrm>
            <a:off x="5983400" y="1176400"/>
            <a:ext cx="2715000" cy="1031400"/>
          </a:xfrm>
          <a:prstGeom prst="rect">
            <a:avLst/>
          </a:prstGeom>
          <a:solidFill>
            <a:srgbClr val="1D2D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C80B"/>
              </a:solidFill>
            </a:endParaRPr>
          </a:p>
        </p:txBody>
      </p:sp>
      <p:sp>
        <p:nvSpPr>
          <p:cNvPr id="271" name="Google Shape;271;p23"/>
          <p:cNvSpPr/>
          <p:nvPr/>
        </p:nvSpPr>
        <p:spPr>
          <a:xfrm>
            <a:off x="-1163625" y="2143025"/>
            <a:ext cx="2253000" cy="2253000"/>
          </a:xfrm>
          <a:prstGeom prst="ellipse">
            <a:avLst/>
          </a:prstGeom>
          <a:solidFill>
            <a:srgbClr val="FFC8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23"/>
          <p:cNvSpPr/>
          <p:nvPr/>
        </p:nvSpPr>
        <p:spPr>
          <a:xfrm>
            <a:off x="142500" y="502694"/>
            <a:ext cx="8853000" cy="631200"/>
          </a:xfrm>
          <a:prstGeom prst="trapezoid">
            <a:avLst>
              <a:gd name="adj" fmla="val 25000"/>
            </a:avLst>
          </a:prstGeom>
          <a:solidFill>
            <a:srgbClr val="FFC8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23"/>
          <p:cNvSpPr/>
          <p:nvPr/>
        </p:nvSpPr>
        <p:spPr>
          <a:xfrm>
            <a:off x="3211493" y="2269400"/>
            <a:ext cx="2715000" cy="26781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GB">
                <a:solidFill>
                  <a:srgbClr val="FFC80B"/>
                </a:solidFill>
              </a:rPr>
              <a:t>    </a:t>
            </a:r>
            <a:endParaRPr>
              <a:solidFill>
                <a:srgbClr val="FFC80B"/>
              </a:solidFill>
            </a:endParaRPr>
          </a:p>
        </p:txBody>
      </p:sp>
      <p:sp>
        <p:nvSpPr>
          <p:cNvPr id="274" name="Google Shape;274;p23"/>
          <p:cNvSpPr/>
          <p:nvPr/>
        </p:nvSpPr>
        <p:spPr>
          <a:xfrm>
            <a:off x="443925" y="2269400"/>
            <a:ext cx="2715000" cy="26781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C80B"/>
              </a:solidFill>
            </a:endParaRPr>
          </a:p>
        </p:txBody>
      </p:sp>
      <p:sp>
        <p:nvSpPr>
          <p:cNvPr id="275" name="Google Shape;275;p23"/>
          <p:cNvSpPr/>
          <p:nvPr/>
        </p:nvSpPr>
        <p:spPr>
          <a:xfrm>
            <a:off x="5983400" y="2269400"/>
            <a:ext cx="2715000" cy="26781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C80B"/>
              </a:solidFill>
            </a:endParaRPr>
          </a:p>
        </p:txBody>
      </p:sp>
      <p:sp>
        <p:nvSpPr>
          <p:cNvPr id="276" name="Google Shape;276;p23"/>
          <p:cNvSpPr txBox="1"/>
          <p:nvPr/>
        </p:nvSpPr>
        <p:spPr>
          <a:xfrm>
            <a:off x="363150" y="514500"/>
            <a:ext cx="8417700" cy="631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800">
                <a:solidFill>
                  <a:srgbClr val="1D2DB0"/>
                </a:solidFill>
                <a:latin typeface="Montserrat ExtraBold"/>
                <a:ea typeface="Montserrat ExtraBold"/>
                <a:cs typeface="Montserrat ExtraBold"/>
                <a:sym typeface="Montserrat ExtraBold"/>
              </a:rPr>
              <a:t>“The roof” </a:t>
            </a:r>
            <a:br>
              <a:rPr lang="en-GB" sz="1800">
                <a:solidFill>
                  <a:srgbClr val="1D2DB0"/>
                </a:solidFill>
                <a:latin typeface="Montserrat ExtraBold"/>
                <a:ea typeface="Montserrat ExtraBold"/>
                <a:cs typeface="Montserrat ExtraBold"/>
                <a:sym typeface="Montserrat ExtraBold"/>
              </a:rPr>
            </a:br>
            <a:r>
              <a:rPr lang="en-GB" sz="1100" i="1">
                <a:solidFill>
                  <a:srgbClr val="1D2DB0"/>
                </a:solidFill>
                <a:latin typeface="Montserrat"/>
                <a:ea typeface="Montserrat"/>
                <a:cs typeface="Montserrat"/>
                <a:sym typeface="Montserrat"/>
              </a:rPr>
              <a:t>[This is your top-line vision - your core belief/worldview  that you want to repeat over and over.]</a:t>
            </a:r>
            <a:endParaRPr sz="1100" i="1">
              <a:solidFill>
                <a:srgbClr val="1D2DB0"/>
              </a:solidFill>
              <a:latin typeface="Montserrat"/>
              <a:ea typeface="Montserrat"/>
              <a:cs typeface="Montserrat"/>
              <a:sym typeface="Montserrat"/>
            </a:endParaRPr>
          </a:p>
        </p:txBody>
      </p:sp>
      <p:sp>
        <p:nvSpPr>
          <p:cNvPr id="277" name="Google Shape;277;p23"/>
          <p:cNvSpPr txBox="1"/>
          <p:nvPr/>
        </p:nvSpPr>
        <p:spPr>
          <a:xfrm>
            <a:off x="569425" y="1200300"/>
            <a:ext cx="24429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100">
                <a:solidFill>
                  <a:schemeClr val="lt1"/>
                </a:solidFill>
                <a:latin typeface="Montserrat Black"/>
                <a:ea typeface="Montserrat Black"/>
                <a:cs typeface="Montserrat Black"/>
                <a:sym typeface="Montserrat Black"/>
              </a:rPr>
              <a:t>ROOM</a:t>
            </a:r>
            <a:endParaRPr sz="1100">
              <a:solidFill>
                <a:schemeClr val="lt1"/>
              </a:solidFill>
              <a:latin typeface="Montserrat Black"/>
              <a:ea typeface="Montserrat Black"/>
              <a:cs typeface="Montserrat Black"/>
              <a:sym typeface="Montserrat Black"/>
            </a:endParaRPr>
          </a:p>
        </p:txBody>
      </p:sp>
      <p:sp>
        <p:nvSpPr>
          <p:cNvPr id="278" name="Google Shape;278;p23"/>
          <p:cNvSpPr txBox="1"/>
          <p:nvPr/>
        </p:nvSpPr>
        <p:spPr>
          <a:xfrm>
            <a:off x="3382713" y="1200300"/>
            <a:ext cx="2376900" cy="692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100">
                <a:solidFill>
                  <a:schemeClr val="lt1"/>
                </a:solidFill>
                <a:latin typeface="Montserrat Black"/>
                <a:ea typeface="Montserrat Black"/>
                <a:cs typeface="Montserrat Black"/>
                <a:sym typeface="Montserrat Black"/>
              </a:rPr>
              <a:t>Think of your message being composed of three rooms or pillars</a:t>
            </a:r>
            <a:endParaRPr sz="1100">
              <a:solidFill>
                <a:schemeClr val="lt1"/>
              </a:solidFill>
              <a:latin typeface="Montserrat Black"/>
              <a:ea typeface="Montserrat Black"/>
              <a:cs typeface="Montserrat Black"/>
              <a:sym typeface="Montserrat Black"/>
            </a:endParaRPr>
          </a:p>
        </p:txBody>
      </p:sp>
      <p:sp>
        <p:nvSpPr>
          <p:cNvPr id="279" name="Google Shape;279;p23"/>
          <p:cNvSpPr txBox="1"/>
          <p:nvPr/>
        </p:nvSpPr>
        <p:spPr>
          <a:xfrm>
            <a:off x="6040975" y="1200300"/>
            <a:ext cx="2600100" cy="861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100">
                <a:solidFill>
                  <a:schemeClr val="lt1"/>
                </a:solidFill>
                <a:latin typeface="Montserrat Black"/>
                <a:ea typeface="Montserrat Black"/>
                <a:cs typeface="Montserrat Black"/>
                <a:sym typeface="Montserrat Black"/>
              </a:rPr>
              <a:t>Each room = one point you want to make. Think of them as narratives or ideas that all sit under your “roof”</a:t>
            </a:r>
            <a:endParaRPr sz="1100">
              <a:solidFill>
                <a:schemeClr val="lt1"/>
              </a:solidFill>
              <a:latin typeface="Montserrat Black"/>
              <a:ea typeface="Montserrat Black"/>
              <a:cs typeface="Montserrat Black"/>
              <a:sym typeface="Montserrat Black"/>
            </a:endParaRPr>
          </a:p>
        </p:txBody>
      </p:sp>
      <p:sp>
        <p:nvSpPr>
          <p:cNvPr id="280" name="Google Shape;280;p23"/>
          <p:cNvSpPr txBox="1"/>
          <p:nvPr/>
        </p:nvSpPr>
        <p:spPr>
          <a:xfrm>
            <a:off x="519925" y="2281000"/>
            <a:ext cx="25584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900">
                <a:solidFill>
                  <a:srgbClr val="1D2DB0"/>
                </a:solidFill>
                <a:latin typeface="Source Sans Pro"/>
                <a:ea typeface="Source Sans Pro"/>
                <a:cs typeface="Source Sans Pro"/>
                <a:sym typeface="Source Sans Pro"/>
              </a:rPr>
              <a:t>THE FURNITURE</a:t>
            </a:r>
            <a:endParaRPr sz="900">
              <a:solidFill>
                <a:srgbClr val="1D2DB0"/>
              </a:solidFill>
              <a:latin typeface="Source Sans Pro"/>
              <a:ea typeface="Source Sans Pro"/>
              <a:cs typeface="Source Sans Pro"/>
              <a:sym typeface="Source Sans Pro"/>
            </a:endParaRPr>
          </a:p>
        </p:txBody>
      </p:sp>
      <p:sp>
        <p:nvSpPr>
          <p:cNvPr id="281" name="Google Shape;281;p23"/>
          <p:cNvSpPr txBox="1"/>
          <p:nvPr/>
        </p:nvSpPr>
        <p:spPr>
          <a:xfrm>
            <a:off x="3291963" y="2281000"/>
            <a:ext cx="2558400"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900">
                <a:solidFill>
                  <a:srgbClr val="1D2DB0"/>
                </a:solidFill>
                <a:latin typeface="Source Sans Pro"/>
                <a:ea typeface="Source Sans Pro"/>
                <a:cs typeface="Source Sans Pro"/>
                <a:sym typeface="Source Sans Pro"/>
              </a:rPr>
              <a:t>Each room needs “furniture” - the evidence that proves your point -  (n.b. the examples in this document focus on talking points rather than the facts and stories that illustrate them)</a:t>
            </a:r>
            <a:endParaRPr sz="900">
              <a:solidFill>
                <a:srgbClr val="1D2DB0"/>
              </a:solidFill>
              <a:latin typeface="Source Sans Pro"/>
              <a:ea typeface="Source Sans Pro"/>
              <a:cs typeface="Source Sans Pro"/>
              <a:sym typeface="Source Sans Pro"/>
            </a:endParaRPr>
          </a:p>
        </p:txBody>
      </p:sp>
      <p:sp>
        <p:nvSpPr>
          <p:cNvPr id="282" name="Google Shape;282;p23"/>
          <p:cNvSpPr txBox="1"/>
          <p:nvPr/>
        </p:nvSpPr>
        <p:spPr>
          <a:xfrm>
            <a:off x="6059663" y="2281000"/>
            <a:ext cx="2558400"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900">
                <a:solidFill>
                  <a:srgbClr val="1D2DB0"/>
                </a:solidFill>
                <a:latin typeface="Source Sans Pro"/>
                <a:ea typeface="Source Sans Pro"/>
                <a:cs typeface="Source Sans Pro"/>
                <a:sym typeface="Source Sans Pro"/>
              </a:rPr>
              <a:t>Each point you make needs to be backed up by evidence or an illustration. For example, you could plan an interview around a surprising fact, a compelling story and a practical call to action. </a:t>
            </a:r>
            <a:endParaRPr sz="900">
              <a:solidFill>
                <a:srgbClr val="1D2DB0"/>
              </a:solidFill>
              <a:latin typeface="Source Sans Pro"/>
              <a:ea typeface="Source Sans Pro"/>
              <a:cs typeface="Source Sans Pro"/>
              <a:sym typeface="Source Sans Pro"/>
            </a:endParaRPr>
          </a:p>
        </p:txBody>
      </p:sp>
      <p:sp>
        <p:nvSpPr>
          <p:cNvPr id="283" name="Google Shape;283;p23"/>
          <p:cNvSpPr/>
          <p:nvPr/>
        </p:nvSpPr>
        <p:spPr>
          <a:xfrm>
            <a:off x="7650275" y="4060325"/>
            <a:ext cx="2253000" cy="2253000"/>
          </a:xfrm>
          <a:prstGeom prst="ellipse">
            <a:avLst/>
          </a:prstGeom>
          <a:solidFill>
            <a:srgbClr val="FFC8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23"/>
          <p:cNvSpPr txBox="1"/>
          <p:nvPr/>
        </p:nvSpPr>
        <p:spPr>
          <a:xfrm>
            <a:off x="332400" y="79988"/>
            <a:ext cx="8479200" cy="422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GB">
                <a:solidFill>
                  <a:srgbClr val="1D2DB0"/>
                </a:solidFill>
                <a:latin typeface="Montserrat ExtraBold"/>
                <a:ea typeface="Montserrat ExtraBold"/>
                <a:cs typeface="Montserrat ExtraBold"/>
                <a:sym typeface="Montserrat ExtraBold"/>
              </a:rPr>
              <a:t>MESSAGING HOUSE</a:t>
            </a:r>
            <a:endParaRPr sz="1200" i="1">
              <a:latin typeface="Source Sans Pro"/>
              <a:ea typeface="Source Sans Pro"/>
              <a:cs typeface="Source Sans Pro"/>
              <a:sym typeface="Source Sans Pro"/>
            </a:endParaRPr>
          </a:p>
        </p:txBody>
      </p:sp>
      <p:sp>
        <p:nvSpPr>
          <p:cNvPr id="285" name="Google Shape;285;p23"/>
          <p:cNvSpPr txBox="1"/>
          <p:nvPr/>
        </p:nvSpPr>
        <p:spPr>
          <a:xfrm rot="-5400000">
            <a:off x="8345700" y="4323603"/>
            <a:ext cx="1285800" cy="354000"/>
          </a:xfrm>
          <a:prstGeom prst="rect">
            <a:avLst/>
          </a:prstGeom>
          <a:solidFill>
            <a:schemeClr val="lt2"/>
          </a:solid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100">
                <a:solidFill>
                  <a:srgbClr val="1D2DB0"/>
                </a:solidFill>
                <a:latin typeface="Montserrat ExtraBold"/>
                <a:ea typeface="Montserrat ExtraBold"/>
                <a:cs typeface="Montserrat ExtraBold"/>
                <a:sym typeface="Montserrat ExtraBold"/>
              </a:rPr>
              <a:t>MESSAGE</a:t>
            </a:r>
            <a:endParaRPr sz="1100">
              <a:solidFill>
                <a:srgbClr val="1D2DB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Google Shape;290;p24"/>
          <p:cNvSpPr/>
          <p:nvPr/>
        </p:nvSpPr>
        <p:spPr>
          <a:xfrm>
            <a:off x="220125" y="1041900"/>
            <a:ext cx="983100" cy="271500"/>
          </a:xfrm>
          <a:prstGeom prst="rect">
            <a:avLst/>
          </a:prstGeom>
          <a:solidFill>
            <a:srgbClr val="FFC8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24"/>
          <p:cNvSpPr txBox="1">
            <a:spLocks noGrp="1"/>
          </p:cNvSpPr>
          <p:nvPr>
            <p:ph type="subTitle" idx="1"/>
          </p:nvPr>
        </p:nvSpPr>
        <p:spPr>
          <a:xfrm>
            <a:off x="160425" y="127900"/>
            <a:ext cx="3244200" cy="792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2500">
                <a:solidFill>
                  <a:srgbClr val="1D2DB0"/>
                </a:solidFill>
                <a:latin typeface="Montserrat ExtraBold"/>
                <a:ea typeface="Montserrat ExtraBold"/>
                <a:cs typeface="Montserrat ExtraBold"/>
                <a:sym typeface="Montserrat ExtraBold"/>
              </a:rPr>
              <a:t>Audience </a:t>
            </a:r>
            <a:endParaRPr sz="2500">
              <a:solidFill>
                <a:srgbClr val="1D2DB0"/>
              </a:solidFill>
              <a:latin typeface="Montserrat ExtraBold"/>
              <a:ea typeface="Montserrat ExtraBold"/>
              <a:cs typeface="Montserrat ExtraBold"/>
              <a:sym typeface="Montserrat ExtraBold"/>
            </a:endParaRPr>
          </a:p>
          <a:p>
            <a:pPr marL="0" lvl="0" indent="0" algn="l" rtl="0">
              <a:spcBef>
                <a:spcPts val="0"/>
              </a:spcBef>
              <a:spcAft>
                <a:spcPts val="0"/>
              </a:spcAft>
              <a:buNone/>
            </a:pPr>
            <a:r>
              <a:rPr lang="en-GB" sz="2500">
                <a:solidFill>
                  <a:srgbClr val="1D2DB0"/>
                </a:solidFill>
                <a:latin typeface="Montserrat ExtraBold"/>
                <a:ea typeface="Montserrat ExtraBold"/>
                <a:cs typeface="Montserrat ExtraBold"/>
                <a:sym typeface="Montserrat ExtraBold"/>
              </a:rPr>
              <a:t>segment 1 </a:t>
            </a:r>
            <a:br>
              <a:rPr lang="en-GB" sz="2500">
                <a:solidFill>
                  <a:srgbClr val="1D2DB0"/>
                </a:solidFill>
                <a:latin typeface="Montserrat ExtraBold"/>
                <a:ea typeface="Montserrat ExtraBold"/>
                <a:cs typeface="Montserrat ExtraBold"/>
                <a:sym typeface="Montserrat ExtraBold"/>
              </a:rPr>
            </a:br>
            <a:r>
              <a:rPr lang="en-GB" sz="2500">
                <a:solidFill>
                  <a:srgbClr val="1D2DB0"/>
                </a:solidFill>
                <a:latin typeface="Montserrat ExtraBold"/>
                <a:ea typeface="Montserrat ExtraBold"/>
                <a:cs typeface="Montserrat ExtraBold"/>
                <a:sym typeface="Montserrat ExtraBold"/>
              </a:rPr>
              <a:t>BASE</a:t>
            </a:r>
            <a:endParaRPr sz="2500">
              <a:solidFill>
                <a:srgbClr val="1D2DB0"/>
              </a:solidFill>
              <a:latin typeface="Montserrat ExtraBold"/>
              <a:ea typeface="Montserrat ExtraBold"/>
              <a:cs typeface="Montserrat ExtraBold"/>
              <a:sym typeface="Montserrat ExtraBold"/>
            </a:endParaRPr>
          </a:p>
        </p:txBody>
      </p:sp>
      <p:sp>
        <p:nvSpPr>
          <p:cNvPr id="292" name="Google Shape;292;p24"/>
          <p:cNvSpPr txBox="1"/>
          <p:nvPr/>
        </p:nvSpPr>
        <p:spPr>
          <a:xfrm>
            <a:off x="6129950" y="528375"/>
            <a:ext cx="2623500" cy="4389300"/>
          </a:xfrm>
          <a:prstGeom prst="rect">
            <a:avLst/>
          </a:prstGeom>
          <a:solidFill>
            <a:srgbClr val="1D2DB0"/>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a:solidFill>
                  <a:srgbClr val="1D2DB0"/>
                </a:solidFill>
                <a:highlight>
                  <a:srgbClr val="FFC80B"/>
                </a:highlight>
                <a:latin typeface="Montserrat ExtraBold"/>
                <a:ea typeface="Montserrat ExtraBold"/>
                <a:cs typeface="Montserrat ExtraBold"/>
                <a:sym typeface="Montserrat ExtraBold"/>
              </a:rPr>
              <a:t>Location:</a:t>
            </a:r>
            <a:endParaRPr>
              <a:solidFill>
                <a:srgbClr val="1D2DB0"/>
              </a:solidFill>
              <a:highlight>
                <a:srgbClr val="FFC80B"/>
              </a:highlight>
              <a:latin typeface="Montserrat ExtraBold"/>
              <a:ea typeface="Montserrat ExtraBold"/>
              <a:cs typeface="Montserrat ExtraBold"/>
              <a:sym typeface="Montserrat ExtraBold"/>
            </a:endParaRPr>
          </a:p>
          <a:p>
            <a:pPr marL="0" lvl="0" indent="0" algn="l" rtl="0">
              <a:spcBef>
                <a:spcPts val="0"/>
              </a:spcBef>
              <a:spcAft>
                <a:spcPts val="0"/>
              </a:spcAft>
              <a:buNone/>
            </a:pPr>
            <a:endParaRPr>
              <a:solidFill>
                <a:schemeClr val="lt1"/>
              </a:solidFill>
              <a:latin typeface="Source Sans Pro"/>
              <a:ea typeface="Source Sans Pro"/>
              <a:cs typeface="Source Sans Pro"/>
              <a:sym typeface="Source Sans Pro"/>
            </a:endParaRPr>
          </a:p>
          <a:p>
            <a:pPr marL="0" lvl="0" indent="0" algn="l" rtl="0">
              <a:spcBef>
                <a:spcPts val="0"/>
              </a:spcBef>
              <a:spcAft>
                <a:spcPts val="0"/>
              </a:spcAft>
              <a:buNone/>
            </a:pPr>
            <a:r>
              <a:rPr lang="en-GB">
                <a:solidFill>
                  <a:schemeClr val="lt1"/>
                </a:solidFill>
                <a:latin typeface="Source Sans Pro"/>
                <a:ea typeface="Source Sans Pro"/>
                <a:cs typeface="Source Sans Pro"/>
                <a:sym typeface="Source Sans Pro"/>
              </a:rPr>
              <a:t>Up to 3 cities, towns, regions to focus on:</a:t>
            </a:r>
            <a:endParaRPr>
              <a:solidFill>
                <a:schemeClr val="lt1"/>
              </a:solidFill>
              <a:latin typeface="Source Sans Pro"/>
              <a:ea typeface="Source Sans Pro"/>
              <a:cs typeface="Source Sans Pro"/>
              <a:sym typeface="Source Sans Pro"/>
            </a:endParaRPr>
          </a:p>
          <a:p>
            <a:pPr marL="0" lvl="0" indent="0" algn="l" rtl="0">
              <a:spcBef>
                <a:spcPts val="0"/>
              </a:spcBef>
              <a:spcAft>
                <a:spcPts val="0"/>
              </a:spcAft>
              <a:buNone/>
            </a:pPr>
            <a:endParaRPr>
              <a:solidFill>
                <a:schemeClr val="lt1"/>
              </a:solidFill>
              <a:latin typeface="Source Sans Pro"/>
              <a:ea typeface="Source Sans Pro"/>
              <a:cs typeface="Source Sans Pro"/>
              <a:sym typeface="Source Sans Pro"/>
            </a:endParaRPr>
          </a:p>
          <a:p>
            <a:pPr marL="457200" lvl="0" indent="-304800" algn="l" rtl="0">
              <a:spcBef>
                <a:spcPts val="0"/>
              </a:spcBef>
              <a:spcAft>
                <a:spcPts val="0"/>
              </a:spcAft>
              <a:buClr>
                <a:schemeClr val="lt1"/>
              </a:buClr>
              <a:buSzPts val="1200"/>
              <a:buFont typeface="Source Sans Pro"/>
              <a:buAutoNum type="arabicPeriod"/>
            </a:pPr>
            <a:r>
              <a:rPr lang="en-GB" sz="1200" b="1">
                <a:solidFill>
                  <a:schemeClr val="lt1"/>
                </a:solidFill>
                <a:latin typeface="Source Sans Pro"/>
                <a:ea typeface="Source Sans Pro"/>
                <a:cs typeface="Source Sans Pro"/>
                <a:sym typeface="Source Sans Pro"/>
              </a:rPr>
              <a:t> </a:t>
            </a:r>
            <a:r>
              <a:rPr lang="en-GB" sz="1200" i="1">
                <a:solidFill>
                  <a:schemeClr val="lt1"/>
                </a:solidFill>
                <a:latin typeface="Source Sans Pro"/>
                <a:ea typeface="Source Sans Pro"/>
                <a:cs typeface="Source Sans Pro"/>
                <a:sym typeface="Source Sans Pro"/>
              </a:rPr>
              <a:t>[write here]</a:t>
            </a:r>
            <a:endParaRPr sz="1200" i="1">
              <a:solidFill>
                <a:schemeClr val="lt1"/>
              </a:solidFill>
              <a:latin typeface="Source Sans Pro"/>
              <a:ea typeface="Source Sans Pro"/>
              <a:cs typeface="Source Sans Pro"/>
              <a:sym typeface="Source Sans Pro"/>
            </a:endParaRPr>
          </a:p>
          <a:p>
            <a:pPr marL="457200" lvl="0" indent="-304800" algn="l" rtl="0">
              <a:spcBef>
                <a:spcPts val="0"/>
              </a:spcBef>
              <a:spcAft>
                <a:spcPts val="0"/>
              </a:spcAft>
              <a:buClr>
                <a:schemeClr val="lt1"/>
              </a:buClr>
              <a:buSzPts val="1200"/>
              <a:buFont typeface="Source Sans Pro"/>
              <a:buAutoNum type="arabicPeriod"/>
            </a:pPr>
            <a:r>
              <a:rPr lang="en-GB" sz="1200" b="1">
                <a:solidFill>
                  <a:schemeClr val="lt1"/>
                </a:solidFill>
                <a:latin typeface="Source Sans Pro"/>
                <a:ea typeface="Source Sans Pro"/>
                <a:cs typeface="Source Sans Pro"/>
                <a:sym typeface="Source Sans Pro"/>
              </a:rPr>
              <a:t> </a:t>
            </a:r>
            <a:r>
              <a:rPr lang="en-GB" sz="1200" i="1">
                <a:solidFill>
                  <a:schemeClr val="lt1"/>
                </a:solidFill>
                <a:latin typeface="Source Sans Pro"/>
                <a:ea typeface="Source Sans Pro"/>
                <a:cs typeface="Source Sans Pro"/>
                <a:sym typeface="Source Sans Pro"/>
              </a:rPr>
              <a:t>[write here]</a:t>
            </a:r>
            <a:endParaRPr sz="1200" b="1">
              <a:solidFill>
                <a:schemeClr val="lt1"/>
              </a:solidFill>
              <a:latin typeface="Source Sans Pro"/>
              <a:ea typeface="Source Sans Pro"/>
              <a:cs typeface="Source Sans Pro"/>
              <a:sym typeface="Source Sans Pro"/>
            </a:endParaRPr>
          </a:p>
          <a:p>
            <a:pPr marL="457200" lvl="0" indent="-304800" algn="l" rtl="0">
              <a:spcBef>
                <a:spcPts val="0"/>
              </a:spcBef>
              <a:spcAft>
                <a:spcPts val="0"/>
              </a:spcAft>
              <a:buClr>
                <a:schemeClr val="lt1"/>
              </a:buClr>
              <a:buSzPts val="1200"/>
              <a:buFont typeface="Source Sans Pro"/>
              <a:buAutoNum type="arabicPeriod"/>
            </a:pPr>
            <a:r>
              <a:rPr lang="en-GB" sz="1200" b="1">
                <a:solidFill>
                  <a:schemeClr val="lt1"/>
                </a:solidFill>
                <a:latin typeface="Source Sans Pro"/>
                <a:ea typeface="Source Sans Pro"/>
                <a:cs typeface="Source Sans Pro"/>
                <a:sym typeface="Source Sans Pro"/>
              </a:rPr>
              <a:t> </a:t>
            </a:r>
            <a:r>
              <a:rPr lang="en-GB" sz="1200" i="1">
                <a:solidFill>
                  <a:schemeClr val="lt1"/>
                </a:solidFill>
                <a:latin typeface="Source Sans Pro"/>
                <a:ea typeface="Source Sans Pro"/>
                <a:cs typeface="Source Sans Pro"/>
                <a:sym typeface="Source Sans Pro"/>
              </a:rPr>
              <a:t>[write here]</a:t>
            </a:r>
            <a:endParaRPr sz="1200" i="1">
              <a:solidFill>
                <a:schemeClr val="lt1"/>
              </a:solidFill>
              <a:latin typeface="Source Sans Pro"/>
              <a:ea typeface="Source Sans Pro"/>
              <a:cs typeface="Source Sans Pro"/>
              <a:sym typeface="Source Sans Pro"/>
            </a:endParaRPr>
          </a:p>
          <a:p>
            <a:pPr marL="0" lvl="0" indent="0" algn="l" rtl="0">
              <a:spcBef>
                <a:spcPts val="0"/>
              </a:spcBef>
              <a:spcAft>
                <a:spcPts val="0"/>
              </a:spcAft>
              <a:buNone/>
            </a:pPr>
            <a:endParaRPr>
              <a:solidFill>
                <a:schemeClr val="lt1"/>
              </a:solidFill>
              <a:latin typeface="Source Sans Pro"/>
              <a:ea typeface="Source Sans Pro"/>
              <a:cs typeface="Source Sans Pro"/>
              <a:sym typeface="Source Sans Pro"/>
            </a:endParaRPr>
          </a:p>
          <a:p>
            <a:pPr marL="0" lvl="0" indent="0" algn="l" rtl="0">
              <a:spcBef>
                <a:spcPts val="0"/>
              </a:spcBef>
              <a:spcAft>
                <a:spcPts val="0"/>
              </a:spcAft>
              <a:buNone/>
            </a:pPr>
            <a:endParaRPr>
              <a:solidFill>
                <a:schemeClr val="lt1"/>
              </a:solidFill>
              <a:latin typeface="Source Sans Pro"/>
              <a:ea typeface="Source Sans Pro"/>
              <a:cs typeface="Source Sans Pro"/>
              <a:sym typeface="Source Sans Pro"/>
            </a:endParaRPr>
          </a:p>
          <a:p>
            <a:pPr marL="0" marR="0" lvl="0" indent="0" algn="l" rtl="0">
              <a:lnSpc>
                <a:spcPct val="100000"/>
              </a:lnSpc>
              <a:spcBef>
                <a:spcPts val="0"/>
              </a:spcBef>
              <a:spcAft>
                <a:spcPts val="0"/>
              </a:spcAft>
              <a:buNone/>
            </a:pPr>
            <a:r>
              <a:rPr lang="en-GB">
                <a:solidFill>
                  <a:srgbClr val="1D2DB0"/>
                </a:solidFill>
                <a:highlight>
                  <a:srgbClr val="FFC80B"/>
                </a:highlight>
                <a:latin typeface="Montserrat ExtraBold"/>
                <a:ea typeface="Montserrat ExtraBold"/>
                <a:cs typeface="Montserrat ExtraBold"/>
                <a:sym typeface="Montserrat ExtraBold"/>
              </a:rPr>
              <a:t>Gender</a:t>
            </a:r>
            <a:r>
              <a:rPr lang="en-GB" sz="1100">
                <a:solidFill>
                  <a:srgbClr val="1D2DB0"/>
                </a:solidFill>
                <a:highlight>
                  <a:srgbClr val="FFC80B"/>
                </a:highlight>
                <a:latin typeface="Montserrat ExtraBold"/>
                <a:ea typeface="Montserrat ExtraBold"/>
                <a:cs typeface="Montserrat ExtraBold"/>
                <a:sym typeface="Montserrat ExtraBold"/>
              </a:rPr>
              <a:t>:</a:t>
            </a:r>
            <a:r>
              <a:rPr lang="en-GB" sz="1100">
                <a:solidFill>
                  <a:schemeClr val="lt1"/>
                </a:solidFill>
                <a:latin typeface="Montserrat ExtraBold"/>
                <a:ea typeface="Montserrat ExtraBold"/>
                <a:cs typeface="Montserrat ExtraBold"/>
                <a:sym typeface="Montserrat ExtraBold"/>
              </a:rPr>
              <a:t> </a:t>
            </a:r>
            <a:r>
              <a:rPr lang="en-GB" sz="1200">
                <a:solidFill>
                  <a:schemeClr val="lt1"/>
                </a:solidFill>
                <a:latin typeface="Source Sans Pro"/>
                <a:ea typeface="Source Sans Pro"/>
                <a:cs typeface="Source Sans Pro"/>
                <a:sym typeface="Source Sans Pro"/>
              </a:rPr>
              <a:t>[insert suggestions]</a:t>
            </a:r>
            <a:endParaRPr sz="1100">
              <a:solidFill>
                <a:schemeClr val="lt1"/>
              </a:solidFill>
              <a:latin typeface="Montserrat ExtraBold"/>
              <a:ea typeface="Montserrat ExtraBold"/>
              <a:cs typeface="Montserrat ExtraBold"/>
              <a:sym typeface="Montserrat ExtraBold"/>
            </a:endParaRPr>
          </a:p>
          <a:p>
            <a:pPr marL="0" lvl="0" indent="0" algn="l" rtl="0">
              <a:lnSpc>
                <a:spcPct val="115000"/>
              </a:lnSpc>
              <a:spcBef>
                <a:spcPts val="0"/>
              </a:spcBef>
              <a:spcAft>
                <a:spcPts val="0"/>
              </a:spcAft>
              <a:buNone/>
            </a:pPr>
            <a:endParaRPr sz="1100">
              <a:solidFill>
                <a:schemeClr val="lt1"/>
              </a:solidFill>
              <a:latin typeface="Source Sans Pro"/>
              <a:ea typeface="Source Sans Pro"/>
              <a:cs typeface="Source Sans Pro"/>
              <a:sym typeface="Source Sans Pro"/>
            </a:endParaRPr>
          </a:p>
          <a:p>
            <a:pPr marL="0" marR="0" lvl="0" indent="0" algn="l" rtl="0">
              <a:lnSpc>
                <a:spcPct val="100000"/>
              </a:lnSpc>
              <a:spcBef>
                <a:spcPts val="0"/>
              </a:spcBef>
              <a:spcAft>
                <a:spcPts val="0"/>
              </a:spcAft>
              <a:buNone/>
            </a:pPr>
            <a:endParaRPr>
              <a:solidFill>
                <a:schemeClr val="lt1"/>
              </a:solidFill>
              <a:latin typeface="Montserrat ExtraBold"/>
              <a:ea typeface="Montserrat ExtraBold"/>
              <a:cs typeface="Montserrat ExtraBold"/>
              <a:sym typeface="Montserrat ExtraBold"/>
            </a:endParaRPr>
          </a:p>
          <a:p>
            <a:pPr marL="0" marR="0" lvl="0" indent="0" algn="l" rtl="0">
              <a:lnSpc>
                <a:spcPct val="100000"/>
              </a:lnSpc>
              <a:spcBef>
                <a:spcPts val="0"/>
              </a:spcBef>
              <a:spcAft>
                <a:spcPts val="0"/>
              </a:spcAft>
              <a:buNone/>
            </a:pPr>
            <a:r>
              <a:rPr lang="en-GB">
                <a:solidFill>
                  <a:srgbClr val="1D2DB0"/>
                </a:solidFill>
                <a:highlight>
                  <a:srgbClr val="FFC80B"/>
                </a:highlight>
                <a:latin typeface="Montserrat ExtraBold"/>
                <a:ea typeface="Montserrat ExtraBold"/>
                <a:cs typeface="Montserrat ExtraBold"/>
                <a:sym typeface="Montserrat ExtraBold"/>
              </a:rPr>
              <a:t>Age</a:t>
            </a:r>
            <a:r>
              <a:rPr lang="en-GB" sz="1100">
                <a:solidFill>
                  <a:srgbClr val="1D2DB0"/>
                </a:solidFill>
                <a:highlight>
                  <a:srgbClr val="FFC80B"/>
                </a:highlight>
                <a:latin typeface="Montserrat ExtraBold"/>
                <a:ea typeface="Montserrat ExtraBold"/>
                <a:cs typeface="Montserrat ExtraBold"/>
                <a:sym typeface="Montserrat ExtraBold"/>
              </a:rPr>
              <a:t>:</a:t>
            </a:r>
            <a:r>
              <a:rPr lang="en-GB" sz="1100">
                <a:solidFill>
                  <a:schemeClr val="lt1"/>
                </a:solidFill>
                <a:latin typeface="Montserrat ExtraBold"/>
                <a:ea typeface="Montserrat ExtraBold"/>
                <a:cs typeface="Montserrat ExtraBold"/>
                <a:sym typeface="Montserrat ExtraBold"/>
              </a:rPr>
              <a:t> </a:t>
            </a:r>
            <a:r>
              <a:rPr lang="en-GB" sz="1200">
                <a:solidFill>
                  <a:schemeClr val="lt1"/>
                </a:solidFill>
                <a:latin typeface="Source Sans Pro"/>
                <a:ea typeface="Source Sans Pro"/>
                <a:cs typeface="Source Sans Pro"/>
                <a:sym typeface="Source Sans Pro"/>
              </a:rPr>
              <a:t>[insert suggestions]</a:t>
            </a:r>
            <a:endParaRPr sz="1100">
              <a:solidFill>
                <a:schemeClr val="lt1"/>
              </a:solidFill>
              <a:latin typeface="Montserrat ExtraBold"/>
              <a:ea typeface="Montserrat ExtraBold"/>
              <a:cs typeface="Montserrat ExtraBold"/>
              <a:sym typeface="Montserrat ExtraBold"/>
            </a:endParaRPr>
          </a:p>
        </p:txBody>
      </p:sp>
      <p:sp>
        <p:nvSpPr>
          <p:cNvPr id="293" name="Google Shape;293;p24"/>
          <p:cNvSpPr txBox="1"/>
          <p:nvPr/>
        </p:nvSpPr>
        <p:spPr>
          <a:xfrm>
            <a:off x="203075" y="1377000"/>
            <a:ext cx="2973900" cy="897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latin typeface="Source Sans Pro"/>
                <a:ea typeface="Source Sans Pro"/>
                <a:cs typeface="Source Sans Pro"/>
                <a:sym typeface="Source Sans Pro"/>
              </a:rPr>
              <a:t>This segment are potential supporters who share your values. You want to mobilise and organise these people to spread your narrative for you.</a:t>
            </a:r>
            <a:endParaRPr sz="1200">
              <a:latin typeface="Source Sans Pro"/>
              <a:ea typeface="Source Sans Pro"/>
              <a:cs typeface="Source Sans Pro"/>
              <a:sym typeface="Source Sans Pro"/>
            </a:endParaRPr>
          </a:p>
        </p:txBody>
      </p:sp>
      <p:sp>
        <p:nvSpPr>
          <p:cNvPr id="294" name="Google Shape;294;p24"/>
          <p:cNvSpPr txBox="1"/>
          <p:nvPr/>
        </p:nvSpPr>
        <p:spPr>
          <a:xfrm>
            <a:off x="3308448" y="528300"/>
            <a:ext cx="2684400" cy="4389300"/>
          </a:xfrm>
          <a:prstGeom prst="rect">
            <a:avLst/>
          </a:prstGeom>
          <a:solidFill>
            <a:srgbClr val="1D2DB0"/>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a:solidFill>
                  <a:srgbClr val="1D2DB0"/>
                </a:solidFill>
                <a:highlight>
                  <a:srgbClr val="FFC80B"/>
                </a:highlight>
                <a:latin typeface="Montserrat ExtraBold"/>
                <a:ea typeface="Montserrat ExtraBold"/>
                <a:cs typeface="Montserrat ExtraBold"/>
                <a:sym typeface="Montserrat ExtraBold"/>
              </a:rPr>
              <a:t>Interests:</a:t>
            </a:r>
            <a:endParaRPr>
              <a:solidFill>
                <a:srgbClr val="1D2DB0"/>
              </a:solidFill>
              <a:highlight>
                <a:srgbClr val="FFC80B"/>
              </a:highlight>
              <a:latin typeface="Montserrat ExtraBold"/>
              <a:ea typeface="Montserrat ExtraBold"/>
              <a:cs typeface="Montserrat ExtraBold"/>
              <a:sym typeface="Montserrat ExtraBold"/>
            </a:endParaRPr>
          </a:p>
          <a:p>
            <a:pPr marL="0" lvl="0" indent="0" algn="l" rtl="0">
              <a:spcBef>
                <a:spcPts val="0"/>
              </a:spcBef>
              <a:spcAft>
                <a:spcPts val="0"/>
              </a:spcAft>
              <a:buNone/>
            </a:pPr>
            <a:br>
              <a:rPr lang="en-GB">
                <a:solidFill>
                  <a:schemeClr val="lt1"/>
                </a:solidFill>
                <a:latin typeface="Source Sans Pro"/>
                <a:ea typeface="Source Sans Pro"/>
                <a:cs typeface="Source Sans Pro"/>
                <a:sym typeface="Source Sans Pro"/>
              </a:rPr>
            </a:br>
            <a:r>
              <a:rPr lang="en-GB">
                <a:solidFill>
                  <a:schemeClr val="lt1"/>
                </a:solidFill>
                <a:latin typeface="Source Sans Pro"/>
                <a:ea typeface="Source Sans Pro"/>
                <a:cs typeface="Source Sans Pro"/>
                <a:sym typeface="Source Sans Pro"/>
              </a:rPr>
              <a:t>These details will be used to target social media ads:</a:t>
            </a:r>
            <a:endParaRPr>
              <a:solidFill>
                <a:schemeClr val="lt1"/>
              </a:solidFill>
              <a:latin typeface="Source Sans Pro"/>
              <a:ea typeface="Source Sans Pro"/>
              <a:cs typeface="Source Sans Pro"/>
              <a:sym typeface="Source Sans Pro"/>
            </a:endParaRPr>
          </a:p>
          <a:p>
            <a:pPr marL="0" lvl="0" indent="0" algn="l" rtl="0">
              <a:spcBef>
                <a:spcPts val="0"/>
              </a:spcBef>
              <a:spcAft>
                <a:spcPts val="0"/>
              </a:spcAft>
              <a:buNone/>
            </a:pPr>
            <a:endParaRPr>
              <a:solidFill>
                <a:schemeClr val="lt1"/>
              </a:solidFill>
              <a:latin typeface="Source Sans Pro"/>
              <a:ea typeface="Source Sans Pro"/>
              <a:cs typeface="Source Sans Pro"/>
              <a:sym typeface="Source Sans Pro"/>
            </a:endParaRPr>
          </a:p>
          <a:p>
            <a:pPr marL="457200" lvl="0" indent="-298450" algn="l" rtl="0">
              <a:spcBef>
                <a:spcPts val="0"/>
              </a:spcBef>
              <a:spcAft>
                <a:spcPts val="0"/>
              </a:spcAft>
              <a:buClr>
                <a:schemeClr val="lt1"/>
              </a:buClr>
              <a:buSzPts val="1100"/>
              <a:buFont typeface="Source Sans Pro"/>
              <a:buChar char="●"/>
            </a:pPr>
            <a:r>
              <a:rPr lang="en-GB" sz="1200" b="1">
                <a:solidFill>
                  <a:schemeClr val="lt1"/>
                </a:solidFill>
                <a:latin typeface="Source Sans Pro"/>
                <a:ea typeface="Source Sans Pro"/>
                <a:cs typeface="Source Sans Pro"/>
                <a:sym typeface="Source Sans Pro"/>
              </a:rPr>
              <a:t>Political values:</a:t>
            </a:r>
            <a:r>
              <a:rPr lang="en-GB" sz="1200">
                <a:solidFill>
                  <a:schemeClr val="lt1"/>
                </a:solidFill>
                <a:latin typeface="Source Sans Pro"/>
                <a:ea typeface="Source Sans Pro"/>
                <a:cs typeface="Source Sans Pro"/>
                <a:sym typeface="Source Sans Pro"/>
              </a:rPr>
              <a:t> </a:t>
            </a:r>
            <a:r>
              <a:rPr lang="en-GB" sz="1200" i="1">
                <a:solidFill>
                  <a:schemeClr val="lt1"/>
                </a:solidFill>
                <a:latin typeface="Source Sans Pro"/>
                <a:ea typeface="Source Sans Pro"/>
                <a:cs typeface="Source Sans Pro"/>
                <a:sym typeface="Source Sans Pro"/>
              </a:rPr>
              <a:t>[write here]</a:t>
            </a:r>
            <a:br>
              <a:rPr lang="en-GB" sz="1200" i="1">
                <a:solidFill>
                  <a:schemeClr val="lt1"/>
                </a:solidFill>
                <a:latin typeface="Source Sans Pro"/>
                <a:ea typeface="Source Sans Pro"/>
                <a:cs typeface="Source Sans Pro"/>
                <a:sym typeface="Source Sans Pro"/>
              </a:rPr>
            </a:br>
            <a:endParaRPr sz="1200" i="1">
              <a:solidFill>
                <a:schemeClr val="lt1"/>
              </a:solidFill>
              <a:latin typeface="Source Sans Pro"/>
              <a:ea typeface="Source Sans Pro"/>
              <a:cs typeface="Source Sans Pro"/>
              <a:sym typeface="Source Sans Pro"/>
            </a:endParaRPr>
          </a:p>
          <a:p>
            <a:pPr marL="457200" lvl="0" indent="-298450" algn="l" rtl="0">
              <a:spcBef>
                <a:spcPts val="0"/>
              </a:spcBef>
              <a:spcAft>
                <a:spcPts val="0"/>
              </a:spcAft>
              <a:buClr>
                <a:schemeClr val="lt1"/>
              </a:buClr>
              <a:buSzPts val="1100"/>
              <a:buFont typeface="Source Sans Pro"/>
              <a:buChar char="●"/>
            </a:pPr>
            <a:r>
              <a:rPr lang="en-GB" sz="1200" b="1">
                <a:solidFill>
                  <a:schemeClr val="lt1"/>
                </a:solidFill>
                <a:latin typeface="Source Sans Pro"/>
                <a:ea typeface="Source Sans Pro"/>
                <a:cs typeface="Source Sans Pro"/>
                <a:sym typeface="Source Sans Pro"/>
              </a:rPr>
              <a:t>Issues/causes: </a:t>
            </a:r>
            <a:r>
              <a:rPr lang="en-GB" sz="1200" i="1">
                <a:solidFill>
                  <a:schemeClr val="lt1"/>
                </a:solidFill>
                <a:latin typeface="Source Sans Pro"/>
                <a:ea typeface="Source Sans Pro"/>
                <a:cs typeface="Source Sans Pro"/>
                <a:sym typeface="Source Sans Pro"/>
              </a:rPr>
              <a:t>[write here]</a:t>
            </a:r>
            <a:br>
              <a:rPr lang="en-GB" sz="1200" i="1">
                <a:solidFill>
                  <a:schemeClr val="lt1"/>
                </a:solidFill>
                <a:latin typeface="Source Sans Pro"/>
                <a:ea typeface="Source Sans Pro"/>
                <a:cs typeface="Source Sans Pro"/>
                <a:sym typeface="Source Sans Pro"/>
              </a:rPr>
            </a:br>
            <a:endParaRPr sz="1200" b="1">
              <a:solidFill>
                <a:schemeClr val="lt1"/>
              </a:solidFill>
              <a:latin typeface="Source Sans Pro"/>
              <a:ea typeface="Source Sans Pro"/>
              <a:cs typeface="Source Sans Pro"/>
              <a:sym typeface="Source Sans Pro"/>
            </a:endParaRPr>
          </a:p>
          <a:p>
            <a:pPr marL="457200" lvl="0" indent="-298450" algn="l" rtl="0">
              <a:spcBef>
                <a:spcPts val="0"/>
              </a:spcBef>
              <a:spcAft>
                <a:spcPts val="0"/>
              </a:spcAft>
              <a:buClr>
                <a:schemeClr val="lt1"/>
              </a:buClr>
              <a:buSzPts val="1100"/>
              <a:buFont typeface="Source Sans Pro"/>
              <a:buChar char="●"/>
            </a:pPr>
            <a:r>
              <a:rPr lang="en-GB" sz="1200" b="1">
                <a:solidFill>
                  <a:schemeClr val="lt1"/>
                </a:solidFill>
                <a:latin typeface="Source Sans Pro"/>
                <a:ea typeface="Source Sans Pro"/>
                <a:cs typeface="Source Sans Pro"/>
                <a:sym typeface="Source Sans Pro"/>
              </a:rPr>
              <a:t>Influencers: </a:t>
            </a:r>
            <a:r>
              <a:rPr lang="en-GB" sz="1200" i="1">
                <a:solidFill>
                  <a:schemeClr val="lt1"/>
                </a:solidFill>
                <a:latin typeface="Source Sans Pro"/>
                <a:ea typeface="Source Sans Pro"/>
                <a:cs typeface="Source Sans Pro"/>
                <a:sym typeface="Source Sans Pro"/>
              </a:rPr>
              <a:t>politicians, cultural figure, etc. [write here]</a:t>
            </a:r>
            <a:br>
              <a:rPr lang="en-GB" sz="1200" i="1">
                <a:solidFill>
                  <a:schemeClr val="lt1"/>
                </a:solidFill>
                <a:latin typeface="Source Sans Pro"/>
                <a:ea typeface="Source Sans Pro"/>
                <a:cs typeface="Source Sans Pro"/>
                <a:sym typeface="Source Sans Pro"/>
              </a:rPr>
            </a:br>
            <a:endParaRPr sz="1200" i="1">
              <a:solidFill>
                <a:schemeClr val="lt1"/>
              </a:solidFill>
              <a:latin typeface="Source Sans Pro"/>
              <a:ea typeface="Source Sans Pro"/>
              <a:cs typeface="Source Sans Pro"/>
              <a:sym typeface="Source Sans Pro"/>
            </a:endParaRPr>
          </a:p>
          <a:p>
            <a:pPr marL="457200" lvl="0" indent="-298450" algn="l" rtl="0">
              <a:spcBef>
                <a:spcPts val="0"/>
              </a:spcBef>
              <a:spcAft>
                <a:spcPts val="0"/>
              </a:spcAft>
              <a:buClr>
                <a:schemeClr val="lt1"/>
              </a:buClr>
              <a:buSzPts val="1100"/>
              <a:buFont typeface="Source Sans Pro"/>
              <a:buChar char="●"/>
            </a:pPr>
            <a:r>
              <a:rPr lang="en-GB" sz="1200" b="1">
                <a:solidFill>
                  <a:schemeClr val="lt1"/>
                </a:solidFill>
                <a:latin typeface="Source Sans Pro"/>
                <a:ea typeface="Source Sans Pro"/>
                <a:cs typeface="Source Sans Pro"/>
                <a:sym typeface="Source Sans Pro"/>
              </a:rPr>
              <a:t>General hobbies and interests:</a:t>
            </a:r>
            <a:br>
              <a:rPr lang="en-GB" sz="1200" b="1">
                <a:solidFill>
                  <a:schemeClr val="lt1"/>
                </a:solidFill>
                <a:latin typeface="Source Sans Pro"/>
                <a:ea typeface="Source Sans Pro"/>
                <a:cs typeface="Source Sans Pro"/>
                <a:sym typeface="Source Sans Pro"/>
              </a:rPr>
            </a:br>
            <a:r>
              <a:rPr lang="en-GB" sz="1200" i="1">
                <a:solidFill>
                  <a:schemeClr val="lt1"/>
                </a:solidFill>
                <a:latin typeface="Source Sans Pro"/>
                <a:ea typeface="Source Sans Pro"/>
                <a:cs typeface="Source Sans Pro"/>
                <a:sym typeface="Source Sans Pro"/>
              </a:rPr>
              <a:t>[write here]</a:t>
            </a:r>
            <a:br>
              <a:rPr lang="en-GB" sz="1200" i="1">
                <a:solidFill>
                  <a:schemeClr val="lt1"/>
                </a:solidFill>
                <a:latin typeface="Source Sans Pro"/>
                <a:ea typeface="Source Sans Pro"/>
                <a:cs typeface="Source Sans Pro"/>
                <a:sym typeface="Source Sans Pro"/>
              </a:rPr>
            </a:br>
            <a:endParaRPr sz="1200" b="1">
              <a:solidFill>
                <a:schemeClr val="lt1"/>
              </a:solidFill>
              <a:latin typeface="Source Sans Pro"/>
              <a:ea typeface="Source Sans Pro"/>
              <a:cs typeface="Source Sans Pro"/>
              <a:sym typeface="Source Sans Pro"/>
            </a:endParaRPr>
          </a:p>
          <a:p>
            <a:pPr marL="457200" lvl="0" indent="-298450" algn="l" rtl="0">
              <a:spcBef>
                <a:spcPts val="0"/>
              </a:spcBef>
              <a:spcAft>
                <a:spcPts val="0"/>
              </a:spcAft>
              <a:buClr>
                <a:schemeClr val="lt1"/>
              </a:buClr>
              <a:buSzPts val="1100"/>
              <a:buFont typeface="Source Sans Pro"/>
              <a:buChar char="●"/>
            </a:pPr>
            <a:r>
              <a:rPr lang="en-GB" sz="1200" b="1">
                <a:solidFill>
                  <a:schemeClr val="lt1"/>
                </a:solidFill>
                <a:latin typeface="Source Sans Pro"/>
                <a:ea typeface="Source Sans Pro"/>
                <a:cs typeface="Source Sans Pro"/>
                <a:sym typeface="Source Sans Pro"/>
              </a:rPr>
              <a:t>Brands they like: </a:t>
            </a:r>
            <a:r>
              <a:rPr lang="en-GB" sz="1200" i="1">
                <a:solidFill>
                  <a:schemeClr val="lt1"/>
                </a:solidFill>
                <a:latin typeface="Source Sans Pro"/>
                <a:ea typeface="Source Sans Pro"/>
                <a:cs typeface="Source Sans Pro"/>
                <a:sym typeface="Source Sans Pro"/>
              </a:rPr>
              <a:t>[write here]</a:t>
            </a:r>
            <a:br>
              <a:rPr lang="en-GB" sz="1200" i="1">
                <a:solidFill>
                  <a:schemeClr val="lt1"/>
                </a:solidFill>
                <a:latin typeface="Source Sans Pro"/>
                <a:ea typeface="Source Sans Pro"/>
                <a:cs typeface="Source Sans Pro"/>
                <a:sym typeface="Source Sans Pro"/>
              </a:rPr>
            </a:br>
            <a:br>
              <a:rPr lang="en-GB" sz="1200" i="1">
                <a:solidFill>
                  <a:schemeClr val="lt1"/>
                </a:solidFill>
                <a:latin typeface="Source Sans Pro"/>
                <a:ea typeface="Source Sans Pro"/>
                <a:cs typeface="Source Sans Pro"/>
                <a:sym typeface="Source Sans Pro"/>
              </a:rPr>
            </a:br>
            <a:endParaRPr sz="1200" i="1">
              <a:solidFill>
                <a:schemeClr val="lt1"/>
              </a:solidFill>
              <a:latin typeface="Source Sans Pro"/>
              <a:ea typeface="Source Sans Pro"/>
              <a:cs typeface="Source Sans Pro"/>
              <a:sym typeface="Source Sans Pro"/>
            </a:endParaRPr>
          </a:p>
          <a:p>
            <a:pPr marL="0" lvl="0" indent="0" algn="l" rtl="0">
              <a:spcBef>
                <a:spcPts val="0"/>
              </a:spcBef>
              <a:spcAft>
                <a:spcPts val="0"/>
              </a:spcAft>
              <a:buNone/>
            </a:pPr>
            <a:endParaRPr>
              <a:solidFill>
                <a:schemeClr val="lt1"/>
              </a:solidFill>
              <a:latin typeface="Source Sans Pro"/>
              <a:ea typeface="Source Sans Pro"/>
              <a:cs typeface="Source Sans Pro"/>
              <a:sym typeface="Source Sans Pro"/>
            </a:endParaRPr>
          </a:p>
          <a:p>
            <a:pPr marL="0" marR="0" lvl="0" indent="0" algn="l" rtl="0">
              <a:lnSpc>
                <a:spcPct val="100000"/>
              </a:lnSpc>
              <a:spcBef>
                <a:spcPts val="0"/>
              </a:spcBef>
              <a:spcAft>
                <a:spcPts val="0"/>
              </a:spcAft>
              <a:buNone/>
            </a:pPr>
            <a:r>
              <a:rPr lang="en-GB">
                <a:solidFill>
                  <a:srgbClr val="1D2DB0"/>
                </a:solidFill>
                <a:highlight>
                  <a:srgbClr val="FFC80B"/>
                </a:highlight>
                <a:latin typeface="Montserrat ExtraBold"/>
                <a:ea typeface="Montserrat ExtraBold"/>
                <a:cs typeface="Montserrat ExtraBold"/>
                <a:sym typeface="Montserrat ExtraBold"/>
              </a:rPr>
              <a:t>Professions</a:t>
            </a:r>
            <a:r>
              <a:rPr lang="en-GB" sz="1100">
                <a:solidFill>
                  <a:srgbClr val="1D2DB0"/>
                </a:solidFill>
                <a:highlight>
                  <a:srgbClr val="FFC80B"/>
                </a:highlight>
                <a:latin typeface="Montserrat ExtraBold"/>
                <a:ea typeface="Montserrat ExtraBold"/>
                <a:cs typeface="Montserrat ExtraBold"/>
                <a:sym typeface="Montserrat ExtraBold"/>
              </a:rPr>
              <a:t>:</a:t>
            </a:r>
            <a:r>
              <a:rPr lang="en-GB" sz="1100">
                <a:solidFill>
                  <a:schemeClr val="lt1"/>
                </a:solidFill>
                <a:latin typeface="Montserrat ExtraBold"/>
                <a:ea typeface="Montserrat ExtraBold"/>
                <a:cs typeface="Montserrat ExtraBold"/>
                <a:sym typeface="Montserrat ExtraBold"/>
              </a:rPr>
              <a:t> </a:t>
            </a:r>
            <a:r>
              <a:rPr lang="en-GB" sz="1200" i="1">
                <a:solidFill>
                  <a:schemeClr val="lt1"/>
                </a:solidFill>
                <a:latin typeface="Source Sans Pro"/>
                <a:ea typeface="Source Sans Pro"/>
                <a:cs typeface="Source Sans Pro"/>
                <a:sym typeface="Source Sans Pro"/>
              </a:rPr>
              <a:t>[write here]</a:t>
            </a:r>
            <a:endParaRPr sz="1100">
              <a:solidFill>
                <a:schemeClr val="lt1"/>
              </a:solidFill>
              <a:latin typeface="Montserrat ExtraBold"/>
              <a:ea typeface="Montserrat ExtraBold"/>
              <a:cs typeface="Montserrat ExtraBold"/>
              <a:sym typeface="Montserrat ExtraBold"/>
            </a:endParaRPr>
          </a:p>
          <a:p>
            <a:pPr marL="0" lvl="0" indent="0" algn="l" rtl="0">
              <a:lnSpc>
                <a:spcPct val="115000"/>
              </a:lnSpc>
              <a:spcBef>
                <a:spcPts val="0"/>
              </a:spcBef>
              <a:spcAft>
                <a:spcPts val="0"/>
              </a:spcAft>
              <a:buNone/>
            </a:pPr>
            <a:endParaRPr sz="1100">
              <a:solidFill>
                <a:schemeClr val="lt1"/>
              </a:solidFill>
              <a:latin typeface="Source Sans Pro"/>
              <a:ea typeface="Source Sans Pro"/>
              <a:cs typeface="Source Sans Pro"/>
              <a:sym typeface="Source Sans Pro"/>
            </a:endParaRPr>
          </a:p>
          <a:p>
            <a:pPr marL="0" lvl="0" indent="0" algn="l" rtl="0">
              <a:lnSpc>
                <a:spcPct val="115000"/>
              </a:lnSpc>
              <a:spcBef>
                <a:spcPts val="0"/>
              </a:spcBef>
              <a:spcAft>
                <a:spcPts val="0"/>
              </a:spcAft>
              <a:buNone/>
            </a:pPr>
            <a:endParaRPr sz="1100" i="1">
              <a:solidFill>
                <a:schemeClr val="lt1"/>
              </a:solidFill>
              <a:latin typeface="Source Sans Pro"/>
              <a:ea typeface="Source Sans Pro"/>
              <a:cs typeface="Source Sans Pro"/>
              <a:sym typeface="Source Sans Pro"/>
            </a:endParaRPr>
          </a:p>
        </p:txBody>
      </p:sp>
      <p:sp>
        <p:nvSpPr>
          <p:cNvPr id="295" name="Google Shape;295;p24"/>
          <p:cNvSpPr txBox="1"/>
          <p:nvPr/>
        </p:nvSpPr>
        <p:spPr>
          <a:xfrm>
            <a:off x="285875" y="2274600"/>
            <a:ext cx="2891100" cy="2643000"/>
          </a:xfrm>
          <a:prstGeom prst="rect">
            <a:avLst/>
          </a:prstGeom>
          <a:solidFill>
            <a:srgbClr val="1D2DB0"/>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a:solidFill>
                  <a:srgbClr val="1D2DB0"/>
                </a:solidFill>
                <a:highlight>
                  <a:srgbClr val="FFC80B"/>
                </a:highlight>
                <a:latin typeface="Montserrat ExtraBold"/>
                <a:ea typeface="Montserrat ExtraBold"/>
                <a:cs typeface="Montserrat ExtraBold"/>
                <a:sym typeface="Montserrat ExtraBold"/>
              </a:rPr>
              <a:t>Media consumption:</a:t>
            </a:r>
            <a:endParaRPr>
              <a:solidFill>
                <a:srgbClr val="1D2DB0"/>
              </a:solidFill>
              <a:highlight>
                <a:srgbClr val="FFC80B"/>
              </a:highlight>
              <a:latin typeface="Montserrat ExtraBold"/>
              <a:ea typeface="Montserrat ExtraBold"/>
              <a:cs typeface="Montserrat ExtraBold"/>
              <a:sym typeface="Montserrat ExtraBold"/>
            </a:endParaRPr>
          </a:p>
          <a:p>
            <a:pPr marL="0" lvl="0" indent="0" algn="l" rtl="0">
              <a:spcBef>
                <a:spcPts val="0"/>
              </a:spcBef>
              <a:spcAft>
                <a:spcPts val="0"/>
              </a:spcAft>
              <a:buNone/>
            </a:pPr>
            <a:endParaRPr>
              <a:solidFill>
                <a:schemeClr val="lt1"/>
              </a:solidFill>
              <a:latin typeface="Montserrat ExtraBold"/>
              <a:ea typeface="Montserrat ExtraBold"/>
              <a:cs typeface="Montserrat ExtraBold"/>
              <a:sym typeface="Montserrat ExtraBold"/>
            </a:endParaRPr>
          </a:p>
          <a:p>
            <a:pPr marL="457200" lvl="0" indent="-317500" algn="l" rtl="0">
              <a:spcBef>
                <a:spcPts val="0"/>
              </a:spcBef>
              <a:spcAft>
                <a:spcPts val="0"/>
              </a:spcAft>
              <a:buClr>
                <a:schemeClr val="lt1"/>
              </a:buClr>
              <a:buSzPts val="1400"/>
              <a:buFont typeface="Source Sans Pro"/>
              <a:buChar char="●"/>
            </a:pPr>
            <a:r>
              <a:rPr lang="en-GB" b="1">
                <a:solidFill>
                  <a:schemeClr val="lt1"/>
                </a:solidFill>
                <a:latin typeface="Source Sans Pro"/>
                <a:ea typeface="Source Sans Pro"/>
                <a:cs typeface="Source Sans Pro"/>
                <a:sym typeface="Source Sans Pro"/>
              </a:rPr>
              <a:t>Newspapers:</a:t>
            </a:r>
            <a:r>
              <a:rPr lang="en-GB">
                <a:solidFill>
                  <a:schemeClr val="lt1"/>
                </a:solidFill>
                <a:latin typeface="Source Sans Pro"/>
                <a:ea typeface="Source Sans Pro"/>
                <a:cs typeface="Source Sans Pro"/>
                <a:sym typeface="Source Sans Pro"/>
              </a:rPr>
              <a:t> </a:t>
            </a:r>
            <a:r>
              <a:rPr lang="en-GB" sz="1200" i="1">
                <a:solidFill>
                  <a:schemeClr val="lt1"/>
                </a:solidFill>
                <a:latin typeface="Source Sans Pro"/>
                <a:ea typeface="Source Sans Pro"/>
                <a:cs typeface="Source Sans Pro"/>
                <a:sym typeface="Source Sans Pro"/>
              </a:rPr>
              <a:t>[write here]</a:t>
            </a:r>
            <a:br>
              <a:rPr lang="en-GB">
                <a:solidFill>
                  <a:schemeClr val="lt1"/>
                </a:solidFill>
                <a:latin typeface="Source Sans Pro"/>
                <a:ea typeface="Source Sans Pro"/>
                <a:cs typeface="Source Sans Pro"/>
                <a:sym typeface="Source Sans Pro"/>
              </a:rPr>
            </a:br>
            <a:endParaRPr>
              <a:solidFill>
                <a:schemeClr val="lt1"/>
              </a:solidFill>
              <a:latin typeface="Source Sans Pro"/>
              <a:ea typeface="Source Sans Pro"/>
              <a:cs typeface="Source Sans Pro"/>
              <a:sym typeface="Source Sans Pro"/>
            </a:endParaRPr>
          </a:p>
          <a:p>
            <a:pPr marL="457200" lvl="0" indent="-317500" algn="l" rtl="0">
              <a:spcBef>
                <a:spcPts val="0"/>
              </a:spcBef>
              <a:spcAft>
                <a:spcPts val="0"/>
              </a:spcAft>
              <a:buClr>
                <a:schemeClr val="lt1"/>
              </a:buClr>
              <a:buSzPts val="1400"/>
              <a:buFont typeface="Source Sans Pro"/>
              <a:buChar char="●"/>
            </a:pPr>
            <a:r>
              <a:rPr lang="en-GB" b="1">
                <a:solidFill>
                  <a:schemeClr val="lt1"/>
                </a:solidFill>
                <a:latin typeface="Source Sans Pro"/>
                <a:ea typeface="Source Sans Pro"/>
                <a:cs typeface="Source Sans Pro"/>
                <a:sym typeface="Source Sans Pro"/>
              </a:rPr>
              <a:t>Radio stations: </a:t>
            </a:r>
            <a:r>
              <a:rPr lang="en-GB" sz="1200" i="1">
                <a:solidFill>
                  <a:schemeClr val="lt1"/>
                </a:solidFill>
                <a:latin typeface="Source Sans Pro"/>
                <a:ea typeface="Source Sans Pro"/>
                <a:cs typeface="Source Sans Pro"/>
                <a:sym typeface="Source Sans Pro"/>
              </a:rPr>
              <a:t>[write here]</a:t>
            </a:r>
            <a:br>
              <a:rPr lang="en-GB">
                <a:solidFill>
                  <a:schemeClr val="lt1"/>
                </a:solidFill>
                <a:latin typeface="Source Sans Pro"/>
                <a:ea typeface="Source Sans Pro"/>
                <a:cs typeface="Source Sans Pro"/>
                <a:sym typeface="Source Sans Pro"/>
              </a:rPr>
            </a:br>
            <a:endParaRPr b="1">
              <a:solidFill>
                <a:schemeClr val="lt1"/>
              </a:solidFill>
              <a:latin typeface="Source Sans Pro"/>
              <a:ea typeface="Source Sans Pro"/>
              <a:cs typeface="Source Sans Pro"/>
              <a:sym typeface="Source Sans Pro"/>
            </a:endParaRPr>
          </a:p>
          <a:p>
            <a:pPr marL="457200" lvl="0" indent="-317500" algn="l" rtl="0">
              <a:spcBef>
                <a:spcPts val="0"/>
              </a:spcBef>
              <a:spcAft>
                <a:spcPts val="0"/>
              </a:spcAft>
              <a:buClr>
                <a:schemeClr val="lt1"/>
              </a:buClr>
              <a:buSzPts val="1400"/>
              <a:buFont typeface="Source Sans Pro"/>
              <a:buChar char="●"/>
            </a:pPr>
            <a:r>
              <a:rPr lang="en-GB" b="1">
                <a:solidFill>
                  <a:schemeClr val="lt1"/>
                </a:solidFill>
                <a:latin typeface="Source Sans Pro"/>
                <a:ea typeface="Source Sans Pro"/>
                <a:cs typeface="Source Sans Pro"/>
                <a:sym typeface="Source Sans Pro"/>
              </a:rPr>
              <a:t>Social media platforms: </a:t>
            </a:r>
            <a:r>
              <a:rPr lang="en-GB" sz="1200" i="1">
                <a:solidFill>
                  <a:schemeClr val="lt1"/>
                </a:solidFill>
                <a:latin typeface="Source Sans Pro"/>
                <a:ea typeface="Source Sans Pro"/>
                <a:cs typeface="Source Sans Pro"/>
                <a:sym typeface="Source Sans Pro"/>
              </a:rPr>
              <a:t>[write here]</a:t>
            </a:r>
            <a:br>
              <a:rPr lang="en-GB">
                <a:solidFill>
                  <a:schemeClr val="lt1"/>
                </a:solidFill>
                <a:latin typeface="Source Sans Pro"/>
                <a:ea typeface="Source Sans Pro"/>
                <a:cs typeface="Source Sans Pro"/>
                <a:sym typeface="Source Sans Pro"/>
              </a:rPr>
            </a:br>
            <a:endParaRPr>
              <a:solidFill>
                <a:schemeClr val="lt1"/>
              </a:solidFill>
              <a:latin typeface="Source Sans Pro"/>
              <a:ea typeface="Source Sans Pro"/>
              <a:cs typeface="Source Sans Pro"/>
              <a:sym typeface="Source Sans Pro"/>
            </a:endParaRPr>
          </a:p>
          <a:p>
            <a:pPr marL="457200" lvl="0" indent="-317500" algn="l" rtl="0">
              <a:spcBef>
                <a:spcPts val="0"/>
              </a:spcBef>
              <a:spcAft>
                <a:spcPts val="0"/>
              </a:spcAft>
              <a:buClr>
                <a:schemeClr val="lt1"/>
              </a:buClr>
              <a:buSzPts val="1400"/>
              <a:buFont typeface="Source Sans Pro"/>
              <a:buChar char="●"/>
            </a:pPr>
            <a:r>
              <a:rPr lang="en-GB" b="1">
                <a:solidFill>
                  <a:schemeClr val="lt1"/>
                </a:solidFill>
                <a:latin typeface="Source Sans Pro"/>
                <a:ea typeface="Source Sans Pro"/>
                <a:cs typeface="Source Sans Pro"/>
                <a:sym typeface="Source Sans Pro"/>
              </a:rPr>
              <a:t>Influencers: </a:t>
            </a:r>
            <a:r>
              <a:rPr lang="en-GB" sz="1200" i="1">
                <a:solidFill>
                  <a:schemeClr val="lt1"/>
                </a:solidFill>
                <a:latin typeface="Source Sans Pro"/>
                <a:ea typeface="Source Sans Pro"/>
                <a:cs typeface="Source Sans Pro"/>
                <a:sym typeface="Source Sans Pro"/>
              </a:rPr>
              <a:t>[write here]</a:t>
            </a:r>
            <a:endParaRPr sz="1100" b="1">
              <a:solidFill>
                <a:schemeClr val="lt1"/>
              </a:solidFill>
              <a:latin typeface="Source Sans Pro"/>
              <a:ea typeface="Source Sans Pro"/>
              <a:cs typeface="Source Sans Pro"/>
              <a:sym typeface="Source Sans Pro"/>
            </a:endParaRPr>
          </a:p>
          <a:p>
            <a:pPr marL="0" lvl="0" indent="0" algn="l" rtl="0">
              <a:lnSpc>
                <a:spcPct val="115000"/>
              </a:lnSpc>
              <a:spcBef>
                <a:spcPts val="0"/>
              </a:spcBef>
              <a:spcAft>
                <a:spcPts val="0"/>
              </a:spcAft>
              <a:buNone/>
            </a:pPr>
            <a:endParaRPr sz="1100" i="1">
              <a:solidFill>
                <a:schemeClr val="lt1"/>
              </a:solidFill>
              <a:latin typeface="Source Sans Pro"/>
              <a:ea typeface="Source Sans Pro"/>
              <a:cs typeface="Source Sans Pro"/>
              <a:sym typeface="Source Sans Pro"/>
            </a:endParaRPr>
          </a:p>
        </p:txBody>
      </p:sp>
      <p:sp>
        <p:nvSpPr>
          <p:cNvPr id="296" name="Google Shape;296;p24"/>
          <p:cNvSpPr txBox="1"/>
          <p:nvPr/>
        </p:nvSpPr>
        <p:spPr>
          <a:xfrm rot="-5400000">
            <a:off x="8345700" y="4323603"/>
            <a:ext cx="1285800" cy="354000"/>
          </a:xfrm>
          <a:prstGeom prst="rect">
            <a:avLst/>
          </a:prstGeom>
          <a:solidFill>
            <a:srgbClr val="1D2DB0"/>
          </a:solid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100">
                <a:solidFill>
                  <a:schemeClr val="lt1"/>
                </a:solidFill>
                <a:latin typeface="Montserrat ExtraBold"/>
                <a:ea typeface="Montserrat ExtraBold"/>
                <a:cs typeface="Montserrat ExtraBold"/>
                <a:sym typeface="Montserrat ExtraBold"/>
              </a:rPr>
              <a:t>AUDIENCE</a:t>
            </a:r>
            <a:endParaRPr sz="1100">
              <a:solidFill>
                <a:schemeClr val="lt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p25"/>
          <p:cNvSpPr/>
          <p:nvPr/>
        </p:nvSpPr>
        <p:spPr>
          <a:xfrm>
            <a:off x="220125" y="1041900"/>
            <a:ext cx="2817600" cy="271500"/>
          </a:xfrm>
          <a:prstGeom prst="rect">
            <a:avLst/>
          </a:prstGeom>
          <a:solidFill>
            <a:srgbClr val="FFC8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25"/>
          <p:cNvSpPr txBox="1">
            <a:spLocks noGrp="1"/>
          </p:cNvSpPr>
          <p:nvPr>
            <p:ph type="subTitle" idx="1"/>
          </p:nvPr>
        </p:nvSpPr>
        <p:spPr>
          <a:xfrm>
            <a:off x="160425" y="127900"/>
            <a:ext cx="3244200" cy="792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sz="2500">
                <a:solidFill>
                  <a:srgbClr val="1D2DB0"/>
                </a:solidFill>
                <a:latin typeface="Montserrat ExtraBold"/>
                <a:ea typeface="Montserrat ExtraBold"/>
                <a:cs typeface="Montserrat ExtraBold"/>
                <a:sym typeface="Montserrat ExtraBold"/>
              </a:rPr>
              <a:t>Audience segment 2 - FLEXIBLES</a:t>
            </a:r>
            <a:endParaRPr sz="2500">
              <a:solidFill>
                <a:srgbClr val="1D2DB0"/>
              </a:solidFill>
              <a:latin typeface="Montserrat ExtraBold"/>
              <a:ea typeface="Montserrat ExtraBold"/>
              <a:cs typeface="Montserrat ExtraBold"/>
              <a:sym typeface="Montserrat ExtraBold"/>
            </a:endParaRPr>
          </a:p>
          <a:p>
            <a:pPr marL="0" lvl="0" indent="0" algn="l" rtl="0">
              <a:spcBef>
                <a:spcPts val="0"/>
              </a:spcBef>
              <a:spcAft>
                <a:spcPts val="0"/>
              </a:spcAft>
              <a:buClr>
                <a:schemeClr val="dk1"/>
              </a:buClr>
              <a:buSzPts val="1100"/>
              <a:buFont typeface="Arial"/>
              <a:buNone/>
            </a:pPr>
            <a:endParaRPr sz="2500">
              <a:solidFill>
                <a:srgbClr val="1D2DB0"/>
              </a:solidFill>
              <a:latin typeface="Montserrat ExtraBold"/>
              <a:ea typeface="Montserrat ExtraBold"/>
              <a:cs typeface="Montserrat ExtraBold"/>
              <a:sym typeface="Montserrat ExtraBold"/>
            </a:endParaRPr>
          </a:p>
          <a:p>
            <a:pPr marL="0" lvl="0" indent="0" algn="l" rtl="0">
              <a:spcBef>
                <a:spcPts val="0"/>
              </a:spcBef>
              <a:spcAft>
                <a:spcPts val="0"/>
              </a:spcAft>
              <a:buNone/>
            </a:pPr>
            <a:endParaRPr sz="2500">
              <a:solidFill>
                <a:srgbClr val="1D2DB0"/>
              </a:solidFill>
              <a:latin typeface="Montserrat ExtraBold"/>
              <a:ea typeface="Montserrat ExtraBold"/>
              <a:cs typeface="Montserrat ExtraBold"/>
              <a:sym typeface="Montserrat ExtraBold"/>
            </a:endParaRPr>
          </a:p>
        </p:txBody>
      </p:sp>
      <p:sp>
        <p:nvSpPr>
          <p:cNvPr id="303" name="Google Shape;303;p25"/>
          <p:cNvSpPr txBox="1"/>
          <p:nvPr/>
        </p:nvSpPr>
        <p:spPr>
          <a:xfrm>
            <a:off x="203075" y="1377000"/>
            <a:ext cx="2973900" cy="897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latin typeface="Source Sans Pro"/>
                <a:ea typeface="Source Sans Pro"/>
                <a:cs typeface="Source Sans Pro"/>
                <a:sym typeface="Source Sans Pro"/>
              </a:rPr>
              <a:t>This  segment aims to target audiences that respond to multiple values/sides. For example they might be an advocacy target.</a:t>
            </a:r>
            <a:endParaRPr sz="1200">
              <a:latin typeface="Source Sans Pro"/>
              <a:ea typeface="Source Sans Pro"/>
              <a:cs typeface="Source Sans Pro"/>
              <a:sym typeface="Source Sans Pro"/>
            </a:endParaRPr>
          </a:p>
        </p:txBody>
      </p:sp>
      <p:sp>
        <p:nvSpPr>
          <p:cNvPr id="304" name="Google Shape;304;p25"/>
          <p:cNvSpPr txBox="1"/>
          <p:nvPr/>
        </p:nvSpPr>
        <p:spPr>
          <a:xfrm>
            <a:off x="6129950" y="528375"/>
            <a:ext cx="2590200" cy="4389300"/>
          </a:xfrm>
          <a:prstGeom prst="rect">
            <a:avLst/>
          </a:prstGeom>
          <a:solidFill>
            <a:srgbClr val="1D2DB0"/>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a:solidFill>
                  <a:srgbClr val="1D2DB0"/>
                </a:solidFill>
                <a:highlight>
                  <a:srgbClr val="FFC80B"/>
                </a:highlight>
                <a:latin typeface="Montserrat ExtraBold"/>
                <a:ea typeface="Montserrat ExtraBold"/>
                <a:cs typeface="Montserrat ExtraBold"/>
                <a:sym typeface="Montserrat ExtraBold"/>
              </a:rPr>
              <a:t>Location:</a:t>
            </a:r>
            <a:endParaRPr>
              <a:solidFill>
                <a:srgbClr val="1D2DB0"/>
              </a:solidFill>
              <a:highlight>
                <a:srgbClr val="FFC80B"/>
              </a:highlight>
              <a:latin typeface="Montserrat ExtraBold"/>
              <a:ea typeface="Montserrat ExtraBold"/>
              <a:cs typeface="Montserrat ExtraBold"/>
              <a:sym typeface="Montserrat ExtraBold"/>
            </a:endParaRPr>
          </a:p>
          <a:p>
            <a:pPr marL="0" lvl="0" indent="0" algn="l" rtl="0">
              <a:spcBef>
                <a:spcPts val="0"/>
              </a:spcBef>
              <a:spcAft>
                <a:spcPts val="0"/>
              </a:spcAft>
              <a:buNone/>
            </a:pPr>
            <a:endParaRPr>
              <a:solidFill>
                <a:schemeClr val="lt1"/>
              </a:solidFill>
              <a:latin typeface="Source Sans Pro"/>
              <a:ea typeface="Source Sans Pro"/>
              <a:cs typeface="Source Sans Pro"/>
              <a:sym typeface="Source Sans Pro"/>
            </a:endParaRPr>
          </a:p>
          <a:p>
            <a:pPr marL="0" lvl="0" indent="0" algn="l" rtl="0">
              <a:spcBef>
                <a:spcPts val="0"/>
              </a:spcBef>
              <a:spcAft>
                <a:spcPts val="0"/>
              </a:spcAft>
              <a:buNone/>
            </a:pPr>
            <a:r>
              <a:rPr lang="en-GB">
                <a:solidFill>
                  <a:schemeClr val="lt1"/>
                </a:solidFill>
                <a:latin typeface="Source Sans Pro"/>
                <a:ea typeface="Source Sans Pro"/>
                <a:cs typeface="Source Sans Pro"/>
                <a:sym typeface="Source Sans Pro"/>
              </a:rPr>
              <a:t>Up to 3 cities, towns, regions to focus on:</a:t>
            </a:r>
            <a:endParaRPr>
              <a:solidFill>
                <a:schemeClr val="lt1"/>
              </a:solidFill>
              <a:latin typeface="Source Sans Pro"/>
              <a:ea typeface="Source Sans Pro"/>
              <a:cs typeface="Source Sans Pro"/>
              <a:sym typeface="Source Sans Pro"/>
            </a:endParaRPr>
          </a:p>
          <a:p>
            <a:pPr marL="0" lvl="0" indent="0" algn="l" rtl="0">
              <a:spcBef>
                <a:spcPts val="0"/>
              </a:spcBef>
              <a:spcAft>
                <a:spcPts val="0"/>
              </a:spcAft>
              <a:buNone/>
            </a:pPr>
            <a:endParaRPr>
              <a:solidFill>
                <a:schemeClr val="lt1"/>
              </a:solidFill>
              <a:latin typeface="Source Sans Pro"/>
              <a:ea typeface="Source Sans Pro"/>
              <a:cs typeface="Source Sans Pro"/>
              <a:sym typeface="Source Sans Pro"/>
            </a:endParaRPr>
          </a:p>
          <a:p>
            <a:pPr marL="457200" lvl="0" indent="-304800" algn="l" rtl="0">
              <a:spcBef>
                <a:spcPts val="0"/>
              </a:spcBef>
              <a:spcAft>
                <a:spcPts val="0"/>
              </a:spcAft>
              <a:buClr>
                <a:schemeClr val="lt1"/>
              </a:buClr>
              <a:buSzPts val="1200"/>
              <a:buFont typeface="Source Sans Pro"/>
              <a:buAutoNum type="arabicPeriod"/>
            </a:pPr>
            <a:r>
              <a:rPr lang="en-GB" sz="1200" b="1">
                <a:solidFill>
                  <a:schemeClr val="lt1"/>
                </a:solidFill>
                <a:latin typeface="Source Sans Pro"/>
                <a:ea typeface="Source Sans Pro"/>
                <a:cs typeface="Source Sans Pro"/>
                <a:sym typeface="Source Sans Pro"/>
              </a:rPr>
              <a:t> </a:t>
            </a:r>
            <a:r>
              <a:rPr lang="en-GB" sz="1200" i="1">
                <a:solidFill>
                  <a:schemeClr val="lt1"/>
                </a:solidFill>
                <a:latin typeface="Source Sans Pro"/>
                <a:ea typeface="Source Sans Pro"/>
                <a:cs typeface="Source Sans Pro"/>
                <a:sym typeface="Source Sans Pro"/>
              </a:rPr>
              <a:t>[write here]</a:t>
            </a:r>
            <a:endParaRPr sz="1200" i="1">
              <a:solidFill>
                <a:schemeClr val="lt1"/>
              </a:solidFill>
              <a:latin typeface="Source Sans Pro"/>
              <a:ea typeface="Source Sans Pro"/>
              <a:cs typeface="Source Sans Pro"/>
              <a:sym typeface="Source Sans Pro"/>
            </a:endParaRPr>
          </a:p>
          <a:p>
            <a:pPr marL="457200" lvl="0" indent="-304800" algn="l" rtl="0">
              <a:spcBef>
                <a:spcPts val="0"/>
              </a:spcBef>
              <a:spcAft>
                <a:spcPts val="0"/>
              </a:spcAft>
              <a:buClr>
                <a:schemeClr val="lt1"/>
              </a:buClr>
              <a:buSzPts val="1200"/>
              <a:buFont typeface="Source Sans Pro"/>
              <a:buAutoNum type="arabicPeriod"/>
            </a:pPr>
            <a:r>
              <a:rPr lang="en-GB" sz="1200" b="1">
                <a:solidFill>
                  <a:schemeClr val="lt1"/>
                </a:solidFill>
                <a:latin typeface="Source Sans Pro"/>
                <a:ea typeface="Source Sans Pro"/>
                <a:cs typeface="Source Sans Pro"/>
                <a:sym typeface="Source Sans Pro"/>
              </a:rPr>
              <a:t> </a:t>
            </a:r>
            <a:r>
              <a:rPr lang="en-GB" sz="1200" i="1">
                <a:solidFill>
                  <a:schemeClr val="lt1"/>
                </a:solidFill>
                <a:latin typeface="Source Sans Pro"/>
                <a:ea typeface="Source Sans Pro"/>
                <a:cs typeface="Source Sans Pro"/>
                <a:sym typeface="Source Sans Pro"/>
              </a:rPr>
              <a:t>[write here]</a:t>
            </a:r>
            <a:endParaRPr sz="1200" b="1">
              <a:solidFill>
                <a:schemeClr val="lt1"/>
              </a:solidFill>
              <a:latin typeface="Source Sans Pro"/>
              <a:ea typeface="Source Sans Pro"/>
              <a:cs typeface="Source Sans Pro"/>
              <a:sym typeface="Source Sans Pro"/>
            </a:endParaRPr>
          </a:p>
          <a:p>
            <a:pPr marL="457200" lvl="0" indent="-304800" algn="l" rtl="0">
              <a:spcBef>
                <a:spcPts val="0"/>
              </a:spcBef>
              <a:spcAft>
                <a:spcPts val="0"/>
              </a:spcAft>
              <a:buClr>
                <a:schemeClr val="lt1"/>
              </a:buClr>
              <a:buSzPts val="1200"/>
              <a:buFont typeface="Source Sans Pro"/>
              <a:buAutoNum type="arabicPeriod"/>
            </a:pPr>
            <a:r>
              <a:rPr lang="en-GB" sz="1200" b="1">
                <a:solidFill>
                  <a:schemeClr val="lt1"/>
                </a:solidFill>
                <a:latin typeface="Source Sans Pro"/>
                <a:ea typeface="Source Sans Pro"/>
                <a:cs typeface="Source Sans Pro"/>
                <a:sym typeface="Source Sans Pro"/>
              </a:rPr>
              <a:t> </a:t>
            </a:r>
            <a:r>
              <a:rPr lang="en-GB" sz="1200" i="1">
                <a:solidFill>
                  <a:schemeClr val="lt1"/>
                </a:solidFill>
                <a:latin typeface="Source Sans Pro"/>
                <a:ea typeface="Source Sans Pro"/>
                <a:cs typeface="Source Sans Pro"/>
                <a:sym typeface="Source Sans Pro"/>
              </a:rPr>
              <a:t>[write here]</a:t>
            </a:r>
            <a:endParaRPr sz="1200" i="1">
              <a:solidFill>
                <a:schemeClr val="lt1"/>
              </a:solidFill>
              <a:latin typeface="Source Sans Pro"/>
              <a:ea typeface="Source Sans Pro"/>
              <a:cs typeface="Source Sans Pro"/>
              <a:sym typeface="Source Sans Pro"/>
            </a:endParaRPr>
          </a:p>
          <a:p>
            <a:pPr marL="0" lvl="0" indent="0" algn="l" rtl="0">
              <a:spcBef>
                <a:spcPts val="0"/>
              </a:spcBef>
              <a:spcAft>
                <a:spcPts val="0"/>
              </a:spcAft>
              <a:buNone/>
            </a:pPr>
            <a:endParaRPr>
              <a:solidFill>
                <a:schemeClr val="lt1"/>
              </a:solidFill>
              <a:latin typeface="Source Sans Pro"/>
              <a:ea typeface="Source Sans Pro"/>
              <a:cs typeface="Source Sans Pro"/>
              <a:sym typeface="Source Sans Pro"/>
            </a:endParaRPr>
          </a:p>
          <a:p>
            <a:pPr marL="0" lvl="0" indent="0" algn="l" rtl="0">
              <a:spcBef>
                <a:spcPts val="0"/>
              </a:spcBef>
              <a:spcAft>
                <a:spcPts val="0"/>
              </a:spcAft>
              <a:buNone/>
            </a:pPr>
            <a:endParaRPr>
              <a:solidFill>
                <a:schemeClr val="lt1"/>
              </a:solidFill>
              <a:latin typeface="Source Sans Pro"/>
              <a:ea typeface="Source Sans Pro"/>
              <a:cs typeface="Source Sans Pro"/>
              <a:sym typeface="Source Sans Pro"/>
            </a:endParaRPr>
          </a:p>
          <a:p>
            <a:pPr marL="0" marR="0" lvl="0" indent="0" algn="l" rtl="0">
              <a:lnSpc>
                <a:spcPct val="100000"/>
              </a:lnSpc>
              <a:spcBef>
                <a:spcPts val="0"/>
              </a:spcBef>
              <a:spcAft>
                <a:spcPts val="0"/>
              </a:spcAft>
              <a:buNone/>
            </a:pPr>
            <a:r>
              <a:rPr lang="en-GB">
                <a:solidFill>
                  <a:srgbClr val="1D2DB0"/>
                </a:solidFill>
                <a:highlight>
                  <a:srgbClr val="FFC80B"/>
                </a:highlight>
                <a:latin typeface="Montserrat ExtraBold"/>
                <a:ea typeface="Montserrat ExtraBold"/>
                <a:cs typeface="Montserrat ExtraBold"/>
                <a:sym typeface="Montserrat ExtraBold"/>
              </a:rPr>
              <a:t>Gender</a:t>
            </a:r>
            <a:r>
              <a:rPr lang="en-GB" sz="1100">
                <a:solidFill>
                  <a:srgbClr val="1D2DB0"/>
                </a:solidFill>
                <a:highlight>
                  <a:srgbClr val="FFC80B"/>
                </a:highlight>
                <a:latin typeface="Montserrat ExtraBold"/>
                <a:ea typeface="Montserrat ExtraBold"/>
                <a:cs typeface="Montserrat ExtraBold"/>
                <a:sym typeface="Montserrat ExtraBold"/>
              </a:rPr>
              <a:t>:</a:t>
            </a:r>
            <a:r>
              <a:rPr lang="en-GB" sz="1100">
                <a:solidFill>
                  <a:schemeClr val="lt1"/>
                </a:solidFill>
                <a:latin typeface="Montserrat ExtraBold"/>
                <a:ea typeface="Montserrat ExtraBold"/>
                <a:cs typeface="Montserrat ExtraBold"/>
                <a:sym typeface="Montserrat ExtraBold"/>
              </a:rPr>
              <a:t> </a:t>
            </a:r>
            <a:r>
              <a:rPr lang="en-GB" sz="1200">
                <a:solidFill>
                  <a:schemeClr val="lt1"/>
                </a:solidFill>
                <a:latin typeface="Source Sans Pro"/>
                <a:ea typeface="Source Sans Pro"/>
                <a:cs typeface="Source Sans Pro"/>
                <a:sym typeface="Source Sans Pro"/>
              </a:rPr>
              <a:t>[insert suggestions]</a:t>
            </a:r>
            <a:endParaRPr sz="1100">
              <a:solidFill>
                <a:schemeClr val="lt1"/>
              </a:solidFill>
              <a:latin typeface="Montserrat ExtraBold"/>
              <a:ea typeface="Montserrat ExtraBold"/>
              <a:cs typeface="Montserrat ExtraBold"/>
              <a:sym typeface="Montserrat ExtraBold"/>
            </a:endParaRPr>
          </a:p>
          <a:p>
            <a:pPr marL="0" lvl="0" indent="0" algn="l" rtl="0">
              <a:lnSpc>
                <a:spcPct val="115000"/>
              </a:lnSpc>
              <a:spcBef>
                <a:spcPts val="0"/>
              </a:spcBef>
              <a:spcAft>
                <a:spcPts val="0"/>
              </a:spcAft>
              <a:buNone/>
            </a:pPr>
            <a:endParaRPr sz="1100">
              <a:solidFill>
                <a:schemeClr val="lt1"/>
              </a:solidFill>
              <a:latin typeface="Source Sans Pro"/>
              <a:ea typeface="Source Sans Pro"/>
              <a:cs typeface="Source Sans Pro"/>
              <a:sym typeface="Source Sans Pro"/>
            </a:endParaRPr>
          </a:p>
          <a:p>
            <a:pPr marL="0" marR="0" lvl="0" indent="0" algn="l" rtl="0">
              <a:lnSpc>
                <a:spcPct val="100000"/>
              </a:lnSpc>
              <a:spcBef>
                <a:spcPts val="0"/>
              </a:spcBef>
              <a:spcAft>
                <a:spcPts val="0"/>
              </a:spcAft>
              <a:buNone/>
            </a:pPr>
            <a:endParaRPr>
              <a:solidFill>
                <a:schemeClr val="lt1"/>
              </a:solidFill>
              <a:latin typeface="Montserrat ExtraBold"/>
              <a:ea typeface="Montserrat ExtraBold"/>
              <a:cs typeface="Montserrat ExtraBold"/>
              <a:sym typeface="Montserrat ExtraBold"/>
            </a:endParaRPr>
          </a:p>
          <a:p>
            <a:pPr marL="0" marR="0" lvl="0" indent="0" algn="l" rtl="0">
              <a:lnSpc>
                <a:spcPct val="100000"/>
              </a:lnSpc>
              <a:spcBef>
                <a:spcPts val="0"/>
              </a:spcBef>
              <a:spcAft>
                <a:spcPts val="0"/>
              </a:spcAft>
              <a:buNone/>
            </a:pPr>
            <a:r>
              <a:rPr lang="en-GB">
                <a:solidFill>
                  <a:srgbClr val="1D2DB0"/>
                </a:solidFill>
                <a:highlight>
                  <a:srgbClr val="FFC80B"/>
                </a:highlight>
                <a:latin typeface="Montserrat ExtraBold"/>
                <a:ea typeface="Montserrat ExtraBold"/>
                <a:cs typeface="Montserrat ExtraBold"/>
                <a:sym typeface="Montserrat ExtraBold"/>
              </a:rPr>
              <a:t>Age</a:t>
            </a:r>
            <a:r>
              <a:rPr lang="en-GB" sz="1100">
                <a:solidFill>
                  <a:srgbClr val="1D2DB0"/>
                </a:solidFill>
                <a:highlight>
                  <a:srgbClr val="FFC80B"/>
                </a:highlight>
                <a:latin typeface="Montserrat ExtraBold"/>
                <a:ea typeface="Montserrat ExtraBold"/>
                <a:cs typeface="Montserrat ExtraBold"/>
                <a:sym typeface="Montserrat ExtraBold"/>
              </a:rPr>
              <a:t>:</a:t>
            </a:r>
            <a:r>
              <a:rPr lang="en-GB" sz="1100">
                <a:solidFill>
                  <a:schemeClr val="lt1"/>
                </a:solidFill>
                <a:latin typeface="Montserrat ExtraBold"/>
                <a:ea typeface="Montserrat ExtraBold"/>
                <a:cs typeface="Montserrat ExtraBold"/>
                <a:sym typeface="Montserrat ExtraBold"/>
              </a:rPr>
              <a:t> </a:t>
            </a:r>
            <a:r>
              <a:rPr lang="en-GB" sz="1200">
                <a:solidFill>
                  <a:schemeClr val="lt1"/>
                </a:solidFill>
                <a:latin typeface="Source Sans Pro"/>
                <a:ea typeface="Source Sans Pro"/>
                <a:cs typeface="Source Sans Pro"/>
                <a:sym typeface="Source Sans Pro"/>
              </a:rPr>
              <a:t>[insert suggestions]</a:t>
            </a:r>
            <a:endParaRPr sz="1100">
              <a:solidFill>
                <a:schemeClr val="lt1"/>
              </a:solidFill>
              <a:latin typeface="Montserrat ExtraBold"/>
              <a:ea typeface="Montserrat ExtraBold"/>
              <a:cs typeface="Montserrat ExtraBold"/>
              <a:sym typeface="Montserrat ExtraBold"/>
            </a:endParaRPr>
          </a:p>
        </p:txBody>
      </p:sp>
      <p:sp>
        <p:nvSpPr>
          <p:cNvPr id="305" name="Google Shape;305;p25"/>
          <p:cNvSpPr txBox="1"/>
          <p:nvPr/>
        </p:nvSpPr>
        <p:spPr>
          <a:xfrm>
            <a:off x="3307438" y="528300"/>
            <a:ext cx="2684400" cy="4389300"/>
          </a:xfrm>
          <a:prstGeom prst="rect">
            <a:avLst/>
          </a:prstGeom>
          <a:solidFill>
            <a:srgbClr val="1D2DB0"/>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a:solidFill>
                  <a:srgbClr val="1D2DB0"/>
                </a:solidFill>
                <a:highlight>
                  <a:srgbClr val="FFC80B"/>
                </a:highlight>
                <a:latin typeface="Montserrat ExtraBold"/>
                <a:ea typeface="Montserrat ExtraBold"/>
                <a:cs typeface="Montserrat ExtraBold"/>
                <a:sym typeface="Montserrat ExtraBold"/>
              </a:rPr>
              <a:t>Interests:</a:t>
            </a:r>
            <a:endParaRPr>
              <a:solidFill>
                <a:srgbClr val="1D2DB0"/>
              </a:solidFill>
              <a:highlight>
                <a:srgbClr val="FFC80B"/>
              </a:highlight>
              <a:latin typeface="Montserrat ExtraBold"/>
              <a:ea typeface="Montserrat ExtraBold"/>
              <a:cs typeface="Montserrat ExtraBold"/>
              <a:sym typeface="Montserrat ExtraBold"/>
            </a:endParaRPr>
          </a:p>
          <a:p>
            <a:pPr marL="0" lvl="0" indent="0" algn="l" rtl="0">
              <a:spcBef>
                <a:spcPts val="0"/>
              </a:spcBef>
              <a:spcAft>
                <a:spcPts val="0"/>
              </a:spcAft>
              <a:buNone/>
            </a:pPr>
            <a:br>
              <a:rPr lang="en-GB">
                <a:solidFill>
                  <a:schemeClr val="lt1"/>
                </a:solidFill>
                <a:latin typeface="Source Sans Pro"/>
                <a:ea typeface="Source Sans Pro"/>
                <a:cs typeface="Source Sans Pro"/>
                <a:sym typeface="Source Sans Pro"/>
              </a:rPr>
            </a:br>
            <a:r>
              <a:rPr lang="en-GB">
                <a:solidFill>
                  <a:schemeClr val="lt1"/>
                </a:solidFill>
                <a:latin typeface="Source Sans Pro"/>
                <a:ea typeface="Source Sans Pro"/>
                <a:cs typeface="Source Sans Pro"/>
                <a:sym typeface="Source Sans Pro"/>
              </a:rPr>
              <a:t>These details will be used to target social media ads:</a:t>
            </a:r>
            <a:endParaRPr>
              <a:solidFill>
                <a:schemeClr val="lt1"/>
              </a:solidFill>
              <a:latin typeface="Source Sans Pro"/>
              <a:ea typeface="Source Sans Pro"/>
              <a:cs typeface="Source Sans Pro"/>
              <a:sym typeface="Source Sans Pro"/>
            </a:endParaRPr>
          </a:p>
          <a:p>
            <a:pPr marL="0" lvl="0" indent="0" algn="l" rtl="0">
              <a:spcBef>
                <a:spcPts val="0"/>
              </a:spcBef>
              <a:spcAft>
                <a:spcPts val="0"/>
              </a:spcAft>
              <a:buNone/>
            </a:pPr>
            <a:endParaRPr>
              <a:solidFill>
                <a:schemeClr val="lt1"/>
              </a:solidFill>
              <a:latin typeface="Source Sans Pro"/>
              <a:ea typeface="Source Sans Pro"/>
              <a:cs typeface="Source Sans Pro"/>
              <a:sym typeface="Source Sans Pro"/>
            </a:endParaRPr>
          </a:p>
          <a:p>
            <a:pPr marL="457200" lvl="0" indent="-298450" algn="l" rtl="0">
              <a:spcBef>
                <a:spcPts val="0"/>
              </a:spcBef>
              <a:spcAft>
                <a:spcPts val="0"/>
              </a:spcAft>
              <a:buClr>
                <a:schemeClr val="lt1"/>
              </a:buClr>
              <a:buSzPts val="1100"/>
              <a:buFont typeface="Source Sans Pro"/>
              <a:buChar char="●"/>
            </a:pPr>
            <a:r>
              <a:rPr lang="en-GB" sz="1200" b="1">
                <a:solidFill>
                  <a:schemeClr val="lt1"/>
                </a:solidFill>
                <a:latin typeface="Source Sans Pro"/>
                <a:ea typeface="Source Sans Pro"/>
                <a:cs typeface="Source Sans Pro"/>
                <a:sym typeface="Source Sans Pro"/>
              </a:rPr>
              <a:t>Political values:</a:t>
            </a:r>
            <a:r>
              <a:rPr lang="en-GB" sz="1200">
                <a:solidFill>
                  <a:schemeClr val="lt1"/>
                </a:solidFill>
                <a:latin typeface="Source Sans Pro"/>
                <a:ea typeface="Source Sans Pro"/>
                <a:cs typeface="Source Sans Pro"/>
                <a:sym typeface="Source Sans Pro"/>
              </a:rPr>
              <a:t> </a:t>
            </a:r>
            <a:r>
              <a:rPr lang="en-GB" sz="1200" i="1">
                <a:solidFill>
                  <a:schemeClr val="lt1"/>
                </a:solidFill>
                <a:latin typeface="Source Sans Pro"/>
                <a:ea typeface="Source Sans Pro"/>
                <a:cs typeface="Source Sans Pro"/>
                <a:sym typeface="Source Sans Pro"/>
              </a:rPr>
              <a:t>[write here]</a:t>
            </a:r>
            <a:br>
              <a:rPr lang="en-GB" sz="1200" i="1">
                <a:solidFill>
                  <a:schemeClr val="lt1"/>
                </a:solidFill>
                <a:latin typeface="Source Sans Pro"/>
                <a:ea typeface="Source Sans Pro"/>
                <a:cs typeface="Source Sans Pro"/>
                <a:sym typeface="Source Sans Pro"/>
              </a:rPr>
            </a:br>
            <a:endParaRPr sz="1200" i="1">
              <a:solidFill>
                <a:schemeClr val="lt1"/>
              </a:solidFill>
              <a:latin typeface="Source Sans Pro"/>
              <a:ea typeface="Source Sans Pro"/>
              <a:cs typeface="Source Sans Pro"/>
              <a:sym typeface="Source Sans Pro"/>
            </a:endParaRPr>
          </a:p>
          <a:p>
            <a:pPr marL="457200" lvl="0" indent="-298450" algn="l" rtl="0">
              <a:spcBef>
                <a:spcPts val="0"/>
              </a:spcBef>
              <a:spcAft>
                <a:spcPts val="0"/>
              </a:spcAft>
              <a:buClr>
                <a:schemeClr val="lt1"/>
              </a:buClr>
              <a:buSzPts val="1100"/>
              <a:buFont typeface="Source Sans Pro"/>
              <a:buChar char="●"/>
            </a:pPr>
            <a:r>
              <a:rPr lang="en-GB" sz="1200" b="1">
                <a:solidFill>
                  <a:schemeClr val="lt1"/>
                </a:solidFill>
                <a:latin typeface="Source Sans Pro"/>
                <a:ea typeface="Source Sans Pro"/>
                <a:cs typeface="Source Sans Pro"/>
                <a:sym typeface="Source Sans Pro"/>
              </a:rPr>
              <a:t>Issues/causes: </a:t>
            </a:r>
            <a:r>
              <a:rPr lang="en-GB" sz="1200" i="1">
                <a:solidFill>
                  <a:schemeClr val="lt1"/>
                </a:solidFill>
                <a:latin typeface="Source Sans Pro"/>
                <a:ea typeface="Source Sans Pro"/>
                <a:cs typeface="Source Sans Pro"/>
                <a:sym typeface="Source Sans Pro"/>
              </a:rPr>
              <a:t>[write here]</a:t>
            </a:r>
            <a:br>
              <a:rPr lang="en-GB" sz="1200" i="1">
                <a:solidFill>
                  <a:schemeClr val="lt1"/>
                </a:solidFill>
                <a:latin typeface="Source Sans Pro"/>
                <a:ea typeface="Source Sans Pro"/>
                <a:cs typeface="Source Sans Pro"/>
                <a:sym typeface="Source Sans Pro"/>
              </a:rPr>
            </a:br>
            <a:endParaRPr sz="1200" b="1">
              <a:solidFill>
                <a:schemeClr val="lt1"/>
              </a:solidFill>
              <a:latin typeface="Source Sans Pro"/>
              <a:ea typeface="Source Sans Pro"/>
              <a:cs typeface="Source Sans Pro"/>
              <a:sym typeface="Source Sans Pro"/>
            </a:endParaRPr>
          </a:p>
          <a:p>
            <a:pPr marL="457200" lvl="0" indent="-298450" algn="l" rtl="0">
              <a:spcBef>
                <a:spcPts val="0"/>
              </a:spcBef>
              <a:spcAft>
                <a:spcPts val="0"/>
              </a:spcAft>
              <a:buClr>
                <a:schemeClr val="lt1"/>
              </a:buClr>
              <a:buSzPts val="1100"/>
              <a:buFont typeface="Source Sans Pro"/>
              <a:buChar char="●"/>
            </a:pPr>
            <a:r>
              <a:rPr lang="en-GB" sz="1200" b="1">
                <a:solidFill>
                  <a:schemeClr val="lt1"/>
                </a:solidFill>
                <a:latin typeface="Source Sans Pro"/>
                <a:ea typeface="Source Sans Pro"/>
                <a:cs typeface="Source Sans Pro"/>
                <a:sym typeface="Source Sans Pro"/>
              </a:rPr>
              <a:t>Influencers: </a:t>
            </a:r>
            <a:r>
              <a:rPr lang="en-GB" sz="1200" i="1">
                <a:solidFill>
                  <a:schemeClr val="lt1"/>
                </a:solidFill>
                <a:latin typeface="Source Sans Pro"/>
                <a:ea typeface="Source Sans Pro"/>
                <a:cs typeface="Source Sans Pro"/>
                <a:sym typeface="Source Sans Pro"/>
              </a:rPr>
              <a:t>politicians, cultural figure, etc. [write here]</a:t>
            </a:r>
            <a:br>
              <a:rPr lang="en-GB" sz="1200" i="1">
                <a:solidFill>
                  <a:schemeClr val="lt1"/>
                </a:solidFill>
                <a:latin typeface="Source Sans Pro"/>
                <a:ea typeface="Source Sans Pro"/>
                <a:cs typeface="Source Sans Pro"/>
                <a:sym typeface="Source Sans Pro"/>
              </a:rPr>
            </a:br>
            <a:endParaRPr sz="1200" i="1">
              <a:solidFill>
                <a:schemeClr val="lt1"/>
              </a:solidFill>
              <a:latin typeface="Source Sans Pro"/>
              <a:ea typeface="Source Sans Pro"/>
              <a:cs typeface="Source Sans Pro"/>
              <a:sym typeface="Source Sans Pro"/>
            </a:endParaRPr>
          </a:p>
          <a:p>
            <a:pPr marL="457200" lvl="0" indent="-298450" algn="l" rtl="0">
              <a:spcBef>
                <a:spcPts val="0"/>
              </a:spcBef>
              <a:spcAft>
                <a:spcPts val="0"/>
              </a:spcAft>
              <a:buClr>
                <a:schemeClr val="lt1"/>
              </a:buClr>
              <a:buSzPts val="1100"/>
              <a:buFont typeface="Source Sans Pro"/>
              <a:buChar char="●"/>
            </a:pPr>
            <a:r>
              <a:rPr lang="en-GB" sz="1200" b="1">
                <a:solidFill>
                  <a:schemeClr val="lt1"/>
                </a:solidFill>
                <a:latin typeface="Source Sans Pro"/>
                <a:ea typeface="Source Sans Pro"/>
                <a:cs typeface="Source Sans Pro"/>
                <a:sym typeface="Source Sans Pro"/>
              </a:rPr>
              <a:t>General hobbies and interests:</a:t>
            </a:r>
            <a:br>
              <a:rPr lang="en-GB" sz="1200" b="1">
                <a:solidFill>
                  <a:schemeClr val="lt1"/>
                </a:solidFill>
                <a:latin typeface="Source Sans Pro"/>
                <a:ea typeface="Source Sans Pro"/>
                <a:cs typeface="Source Sans Pro"/>
                <a:sym typeface="Source Sans Pro"/>
              </a:rPr>
            </a:br>
            <a:r>
              <a:rPr lang="en-GB" sz="1200" i="1">
                <a:solidFill>
                  <a:schemeClr val="lt1"/>
                </a:solidFill>
                <a:latin typeface="Source Sans Pro"/>
                <a:ea typeface="Source Sans Pro"/>
                <a:cs typeface="Source Sans Pro"/>
                <a:sym typeface="Source Sans Pro"/>
              </a:rPr>
              <a:t>[write here]</a:t>
            </a:r>
            <a:br>
              <a:rPr lang="en-GB" sz="1200" i="1">
                <a:solidFill>
                  <a:schemeClr val="lt1"/>
                </a:solidFill>
                <a:latin typeface="Source Sans Pro"/>
                <a:ea typeface="Source Sans Pro"/>
                <a:cs typeface="Source Sans Pro"/>
                <a:sym typeface="Source Sans Pro"/>
              </a:rPr>
            </a:br>
            <a:endParaRPr sz="1200" b="1">
              <a:solidFill>
                <a:schemeClr val="lt1"/>
              </a:solidFill>
              <a:latin typeface="Source Sans Pro"/>
              <a:ea typeface="Source Sans Pro"/>
              <a:cs typeface="Source Sans Pro"/>
              <a:sym typeface="Source Sans Pro"/>
            </a:endParaRPr>
          </a:p>
          <a:p>
            <a:pPr marL="457200" lvl="0" indent="-298450" algn="l" rtl="0">
              <a:spcBef>
                <a:spcPts val="0"/>
              </a:spcBef>
              <a:spcAft>
                <a:spcPts val="0"/>
              </a:spcAft>
              <a:buClr>
                <a:schemeClr val="lt1"/>
              </a:buClr>
              <a:buSzPts val="1100"/>
              <a:buFont typeface="Source Sans Pro"/>
              <a:buChar char="●"/>
            </a:pPr>
            <a:r>
              <a:rPr lang="en-GB" sz="1200" b="1">
                <a:solidFill>
                  <a:schemeClr val="lt1"/>
                </a:solidFill>
                <a:latin typeface="Source Sans Pro"/>
                <a:ea typeface="Source Sans Pro"/>
                <a:cs typeface="Source Sans Pro"/>
                <a:sym typeface="Source Sans Pro"/>
              </a:rPr>
              <a:t>Brands they like: </a:t>
            </a:r>
            <a:r>
              <a:rPr lang="en-GB" sz="1200" i="1">
                <a:solidFill>
                  <a:schemeClr val="lt1"/>
                </a:solidFill>
                <a:latin typeface="Source Sans Pro"/>
                <a:ea typeface="Source Sans Pro"/>
                <a:cs typeface="Source Sans Pro"/>
                <a:sym typeface="Source Sans Pro"/>
              </a:rPr>
              <a:t>[write here]</a:t>
            </a:r>
            <a:br>
              <a:rPr lang="en-GB" sz="1200" i="1">
                <a:solidFill>
                  <a:schemeClr val="lt1"/>
                </a:solidFill>
                <a:latin typeface="Source Sans Pro"/>
                <a:ea typeface="Source Sans Pro"/>
                <a:cs typeface="Source Sans Pro"/>
                <a:sym typeface="Source Sans Pro"/>
              </a:rPr>
            </a:br>
            <a:br>
              <a:rPr lang="en-GB" sz="1200" i="1">
                <a:solidFill>
                  <a:schemeClr val="lt1"/>
                </a:solidFill>
                <a:latin typeface="Source Sans Pro"/>
                <a:ea typeface="Source Sans Pro"/>
                <a:cs typeface="Source Sans Pro"/>
                <a:sym typeface="Source Sans Pro"/>
              </a:rPr>
            </a:br>
            <a:endParaRPr sz="1200" i="1">
              <a:solidFill>
                <a:schemeClr val="lt1"/>
              </a:solidFill>
              <a:latin typeface="Source Sans Pro"/>
              <a:ea typeface="Source Sans Pro"/>
              <a:cs typeface="Source Sans Pro"/>
              <a:sym typeface="Source Sans Pro"/>
            </a:endParaRPr>
          </a:p>
          <a:p>
            <a:pPr marL="0" lvl="0" indent="0" algn="l" rtl="0">
              <a:spcBef>
                <a:spcPts val="0"/>
              </a:spcBef>
              <a:spcAft>
                <a:spcPts val="0"/>
              </a:spcAft>
              <a:buNone/>
            </a:pPr>
            <a:endParaRPr>
              <a:solidFill>
                <a:schemeClr val="lt1"/>
              </a:solidFill>
              <a:latin typeface="Source Sans Pro"/>
              <a:ea typeface="Source Sans Pro"/>
              <a:cs typeface="Source Sans Pro"/>
              <a:sym typeface="Source Sans Pro"/>
            </a:endParaRPr>
          </a:p>
          <a:p>
            <a:pPr marL="0" marR="0" lvl="0" indent="0" algn="l" rtl="0">
              <a:lnSpc>
                <a:spcPct val="100000"/>
              </a:lnSpc>
              <a:spcBef>
                <a:spcPts val="0"/>
              </a:spcBef>
              <a:spcAft>
                <a:spcPts val="0"/>
              </a:spcAft>
              <a:buNone/>
            </a:pPr>
            <a:r>
              <a:rPr lang="en-GB">
                <a:solidFill>
                  <a:srgbClr val="1D2DB0"/>
                </a:solidFill>
                <a:highlight>
                  <a:srgbClr val="FFC80B"/>
                </a:highlight>
                <a:latin typeface="Montserrat ExtraBold"/>
                <a:ea typeface="Montserrat ExtraBold"/>
                <a:cs typeface="Montserrat ExtraBold"/>
                <a:sym typeface="Montserrat ExtraBold"/>
              </a:rPr>
              <a:t>Professions</a:t>
            </a:r>
            <a:r>
              <a:rPr lang="en-GB" sz="1100">
                <a:solidFill>
                  <a:srgbClr val="1D2DB0"/>
                </a:solidFill>
                <a:highlight>
                  <a:srgbClr val="FFC80B"/>
                </a:highlight>
                <a:latin typeface="Montserrat ExtraBold"/>
                <a:ea typeface="Montserrat ExtraBold"/>
                <a:cs typeface="Montserrat ExtraBold"/>
                <a:sym typeface="Montserrat ExtraBold"/>
              </a:rPr>
              <a:t>:</a:t>
            </a:r>
            <a:r>
              <a:rPr lang="en-GB" sz="1100">
                <a:solidFill>
                  <a:schemeClr val="lt1"/>
                </a:solidFill>
                <a:latin typeface="Montserrat ExtraBold"/>
                <a:ea typeface="Montserrat ExtraBold"/>
                <a:cs typeface="Montserrat ExtraBold"/>
                <a:sym typeface="Montserrat ExtraBold"/>
              </a:rPr>
              <a:t> </a:t>
            </a:r>
            <a:r>
              <a:rPr lang="en-GB" sz="1200" i="1">
                <a:solidFill>
                  <a:schemeClr val="lt1"/>
                </a:solidFill>
                <a:latin typeface="Source Sans Pro"/>
                <a:ea typeface="Source Sans Pro"/>
                <a:cs typeface="Source Sans Pro"/>
                <a:sym typeface="Source Sans Pro"/>
              </a:rPr>
              <a:t>[write here]</a:t>
            </a:r>
            <a:endParaRPr sz="1100">
              <a:solidFill>
                <a:schemeClr val="lt1"/>
              </a:solidFill>
              <a:latin typeface="Montserrat ExtraBold"/>
              <a:ea typeface="Montserrat ExtraBold"/>
              <a:cs typeface="Montserrat ExtraBold"/>
              <a:sym typeface="Montserrat ExtraBold"/>
            </a:endParaRPr>
          </a:p>
          <a:p>
            <a:pPr marL="0" lvl="0" indent="0" algn="l" rtl="0">
              <a:lnSpc>
                <a:spcPct val="115000"/>
              </a:lnSpc>
              <a:spcBef>
                <a:spcPts val="0"/>
              </a:spcBef>
              <a:spcAft>
                <a:spcPts val="0"/>
              </a:spcAft>
              <a:buNone/>
            </a:pPr>
            <a:endParaRPr sz="1100">
              <a:solidFill>
                <a:schemeClr val="lt1"/>
              </a:solidFill>
              <a:latin typeface="Source Sans Pro"/>
              <a:ea typeface="Source Sans Pro"/>
              <a:cs typeface="Source Sans Pro"/>
              <a:sym typeface="Source Sans Pro"/>
            </a:endParaRPr>
          </a:p>
          <a:p>
            <a:pPr marL="0" lvl="0" indent="0" algn="l" rtl="0">
              <a:lnSpc>
                <a:spcPct val="115000"/>
              </a:lnSpc>
              <a:spcBef>
                <a:spcPts val="0"/>
              </a:spcBef>
              <a:spcAft>
                <a:spcPts val="0"/>
              </a:spcAft>
              <a:buNone/>
            </a:pPr>
            <a:endParaRPr sz="1100" i="1">
              <a:solidFill>
                <a:schemeClr val="lt1"/>
              </a:solidFill>
              <a:latin typeface="Source Sans Pro"/>
              <a:ea typeface="Source Sans Pro"/>
              <a:cs typeface="Source Sans Pro"/>
              <a:sym typeface="Source Sans Pro"/>
            </a:endParaRPr>
          </a:p>
        </p:txBody>
      </p:sp>
      <p:sp>
        <p:nvSpPr>
          <p:cNvPr id="306" name="Google Shape;306;p25"/>
          <p:cNvSpPr txBox="1"/>
          <p:nvPr/>
        </p:nvSpPr>
        <p:spPr>
          <a:xfrm>
            <a:off x="285875" y="2274600"/>
            <a:ext cx="2891100" cy="2643000"/>
          </a:xfrm>
          <a:prstGeom prst="rect">
            <a:avLst/>
          </a:prstGeom>
          <a:solidFill>
            <a:srgbClr val="1D2DB0"/>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a:solidFill>
                  <a:srgbClr val="1D2DB0"/>
                </a:solidFill>
                <a:highlight>
                  <a:srgbClr val="FFC80B"/>
                </a:highlight>
                <a:latin typeface="Montserrat ExtraBold"/>
                <a:ea typeface="Montserrat ExtraBold"/>
                <a:cs typeface="Montserrat ExtraBold"/>
                <a:sym typeface="Montserrat ExtraBold"/>
              </a:rPr>
              <a:t>Media consumption:</a:t>
            </a:r>
            <a:endParaRPr>
              <a:solidFill>
                <a:srgbClr val="1D2DB0"/>
              </a:solidFill>
              <a:highlight>
                <a:srgbClr val="FFC80B"/>
              </a:highlight>
              <a:latin typeface="Montserrat ExtraBold"/>
              <a:ea typeface="Montserrat ExtraBold"/>
              <a:cs typeface="Montserrat ExtraBold"/>
              <a:sym typeface="Montserrat ExtraBold"/>
            </a:endParaRPr>
          </a:p>
          <a:p>
            <a:pPr marL="0" lvl="0" indent="0" algn="l" rtl="0">
              <a:spcBef>
                <a:spcPts val="0"/>
              </a:spcBef>
              <a:spcAft>
                <a:spcPts val="0"/>
              </a:spcAft>
              <a:buNone/>
            </a:pPr>
            <a:endParaRPr>
              <a:solidFill>
                <a:schemeClr val="lt1"/>
              </a:solidFill>
              <a:latin typeface="Montserrat ExtraBold"/>
              <a:ea typeface="Montserrat ExtraBold"/>
              <a:cs typeface="Montserrat ExtraBold"/>
              <a:sym typeface="Montserrat ExtraBold"/>
            </a:endParaRPr>
          </a:p>
          <a:p>
            <a:pPr marL="457200" lvl="0" indent="-317500" algn="l" rtl="0">
              <a:spcBef>
                <a:spcPts val="0"/>
              </a:spcBef>
              <a:spcAft>
                <a:spcPts val="0"/>
              </a:spcAft>
              <a:buClr>
                <a:schemeClr val="lt1"/>
              </a:buClr>
              <a:buSzPts val="1400"/>
              <a:buFont typeface="Source Sans Pro"/>
              <a:buChar char="●"/>
            </a:pPr>
            <a:r>
              <a:rPr lang="en-GB" b="1">
                <a:solidFill>
                  <a:schemeClr val="lt1"/>
                </a:solidFill>
                <a:latin typeface="Source Sans Pro"/>
                <a:ea typeface="Source Sans Pro"/>
                <a:cs typeface="Source Sans Pro"/>
                <a:sym typeface="Source Sans Pro"/>
              </a:rPr>
              <a:t>Newspapers:</a:t>
            </a:r>
            <a:r>
              <a:rPr lang="en-GB">
                <a:solidFill>
                  <a:schemeClr val="lt1"/>
                </a:solidFill>
                <a:latin typeface="Source Sans Pro"/>
                <a:ea typeface="Source Sans Pro"/>
                <a:cs typeface="Source Sans Pro"/>
                <a:sym typeface="Source Sans Pro"/>
              </a:rPr>
              <a:t> </a:t>
            </a:r>
            <a:r>
              <a:rPr lang="en-GB" sz="1200" i="1">
                <a:solidFill>
                  <a:schemeClr val="lt1"/>
                </a:solidFill>
                <a:latin typeface="Source Sans Pro"/>
                <a:ea typeface="Source Sans Pro"/>
                <a:cs typeface="Source Sans Pro"/>
                <a:sym typeface="Source Sans Pro"/>
              </a:rPr>
              <a:t>[write here]</a:t>
            </a:r>
            <a:br>
              <a:rPr lang="en-GB">
                <a:solidFill>
                  <a:schemeClr val="lt1"/>
                </a:solidFill>
                <a:latin typeface="Source Sans Pro"/>
                <a:ea typeface="Source Sans Pro"/>
                <a:cs typeface="Source Sans Pro"/>
                <a:sym typeface="Source Sans Pro"/>
              </a:rPr>
            </a:br>
            <a:endParaRPr>
              <a:solidFill>
                <a:schemeClr val="lt1"/>
              </a:solidFill>
              <a:latin typeface="Source Sans Pro"/>
              <a:ea typeface="Source Sans Pro"/>
              <a:cs typeface="Source Sans Pro"/>
              <a:sym typeface="Source Sans Pro"/>
            </a:endParaRPr>
          </a:p>
          <a:p>
            <a:pPr marL="457200" lvl="0" indent="-317500" algn="l" rtl="0">
              <a:spcBef>
                <a:spcPts val="0"/>
              </a:spcBef>
              <a:spcAft>
                <a:spcPts val="0"/>
              </a:spcAft>
              <a:buClr>
                <a:schemeClr val="lt1"/>
              </a:buClr>
              <a:buSzPts val="1400"/>
              <a:buFont typeface="Source Sans Pro"/>
              <a:buChar char="●"/>
            </a:pPr>
            <a:r>
              <a:rPr lang="en-GB" b="1">
                <a:solidFill>
                  <a:schemeClr val="lt1"/>
                </a:solidFill>
                <a:latin typeface="Source Sans Pro"/>
                <a:ea typeface="Source Sans Pro"/>
                <a:cs typeface="Source Sans Pro"/>
                <a:sym typeface="Source Sans Pro"/>
              </a:rPr>
              <a:t>Radio stations: </a:t>
            </a:r>
            <a:r>
              <a:rPr lang="en-GB" sz="1200" i="1">
                <a:solidFill>
                  <a:schemeClr val="lt1"/>
                </a:solidFill>
                <a:latin typeface="Source Sans Pro"/>
                <a:ea typeface="Source Sans Pro"/>
                <a:cs typeface="Source Sans Pro"/>
                <a:sym typeface="Source Sans Pro"/>
              </a:rPr>
              <a:t>[write here]</a:t>
            </a:r>
            <a:br>
              <a:rPr lang="en-GB">
                <a:solidFill>
                  <a:schemeClr val="lt1"/>
                </a:solidFill>
                <a:latin typeface="Source Sans Pro"/>
                <a:ea typeface="Source Sans Pro"/>
                <a:cs typeface="Source Sans Pro"/>
                <a:sym typeface="Source Sans Pro"/>
              </a:rPr>
            </a:br>
            <a:endParaRPr b="1">
              <a:solidFill>
                <a:schemeClr val="lt1"/>
              </a:solidFill>
              <a:latin typeface="Source Sans Pro"/>
              <a:ea typeface="Source Sans Pro"/>
              <a:cs typeface="Source Sans Pro"/>
              <a:sym typeface="Source Sans Pro"/>
            </a:endParaRPr>
          </a:p>
          <a:p>
            <a:pPr marL="457200" lvl="0" indent="-317500" algn="l" rtl="0">
              <a:spcBef>
                <a:spcPts val="0"/>
              </a:spcBef>
              <a:spcAft>
                <a:spcPts val="0"/>
              </a:spcAft>
              <a:buClr>
                <a:schemeClr val="lt1"/>
              </a:buClr>
              <a:buSzPts val="1400"/>
              <a:buFont typeface="Source Sans Pro"/>
              <a:buChar char="●"/>
            </a:pPr>
            <a:r>
              <a:rPr lang="en-GB" b="1">
                <a:solidFill>
                  <a:schemeClr val="lt1"/>
                </a:solidFill>
                <a:latin typeface="Source Sans Pro"/>
                <a:ea typeface="Source Sans Pro"/>
                <a:cs typeface="Source Sans Pro"/>
                <a:sym typeface="Source Sans Pro"/>
              </a:rPr>
              <a:t>Social media platforms: </a:t>
            </a:r>
            <a:r>
              <a:rPr lang="en-GB" sz="1200" i="1">
                <a:solidFill>
                  <a:schemeClr val="lt1"/>
                </a:solidFill>
                <a:latin typeface="Source Sans Pro"/>
                <a:ea typeface="Source Sans Pro"/>
                <a:cs typeface="Source Sans Pro"/>
                <a:sym typeface="Source Sans Pro"/>
              </a:rPr>
              <a:t>[write here]</a:t>
            </a:r>
            <a:br>
              <a:rPr lang="en-GB">
                <a:solidFill>
                  <a:schemeClr val="lt1"/>
                </a:solidFill>
                <a:latin typeface="Source Sans Pro"/>
                <a:ea typeface="Source Sans Pro"/>
                <a:cs typeface="Source Sans Pro"/>
                <a:sym typeface="Source Sans Pro"/>
              </a:rPr>
            </a:br>
            <a:endParaRPr>
              <a:solidFill>
                <a:schemeClr val="lt1"/>
              </a:solidFill>
              <a:latin typeface="Source Sans Pro"/>
              <a:ea typeface="Source Sans Pro"/>
              <a:cs typeface="Source Sans Pro"/>
              <a:sym typeface="Source Sans Pro"/>
            </a:endParaRPr>
          </a:p>
          <a:p>
            <a:pPr marL="457200" lvl="0" indent="-317500" algn="l" rtl="0">
              <a:spcBef>
                <a:spcPts val="0"/>
              </a:spcBef>
              <a:spcAft>
                <a:spcPts val="0"/>
              </a:spcAft>
              <a:buClr>
                <a:schemeClr val="lt1"/>
              </a:buClr>
              <a:buSzPts val="1400"/>
              <a:buFont typeface="Source Sans Pro"/>
              <a:buChar char="●"/>
            </a:pPr>
            <a:r>
              <a:rPr lang="en-GB" b="1">
                <a:solidFill>
                  <a:schemeClr val="lt1"/>
                </a:solidFill>
                <a:latin typeface="Source Sans Pro"/>
                <a:ea typeface="Source Sans Pro"/>
                <a:cs typeface="Source Sans Pro"/>
                <a:sym typeface="Source Sans Pro"/>
              </a:rPr>
              <a:t>Influencers: </a:t>
            </a:r>
            <a:r>
              <a:rPr lang="en-GB" sz="1200" i="1">
                <a:solidFill>
                  <a:schemeClr val="lt1"/>
                </a:solidFill>
                <a:latin typeface="Source Sans Pro"/>
                <a:ea typeface="Source Sans Pro"/>
                <a:cs typeface="Source Sans Pro"/>
                <a:sym typeface="Source Sans Pro"/>
              </a:rPr>
              <a:t>[write here]</a:t>
            </a:r>
            <a:endParaRPr sz="1100" b="1">
              <a:solidFill>
                <a:schemeClr val="lt1"/>
              </a:solidFill>
              <a:latin typeface="Source Sans Pro"/>
              <a:ea typeface="Source Sans Pro"/>
              <a:cs typeface="Source Sans Pro"/>
              <a:sym typeface="Source Sans Pro"/>
            </a:endParaRPr>
          </a:p>
          <a:p>
            <a:pPr marL="0" lvl="0" indent="0" algn="l" rtl="0">
              <a:lnSpc>
                <a:spcPct val="115000"/>
              </a:lnSpc>
              <a:spcBef>
                <a:spcPts val="0"/>
              </a:spcBef>
              <a:spcAft>
                <a:spcPts val="0"/>
              </a:spcAft>
              <a:buNone/>
            </a:pPr>
            <a:endParaRPr sz="1100" i="1">
              <a:solidFill>
                <a:schemeClr val="lt1"/>
              </a:solidFill>
              <a:latin typeface="Source Sans Pro"/>
              <a:ea typeface="Source Sans Pro"/>
              <a:cs typeface="Source Sans Pro"/>
              <a:sym typeface="Source Sans Pro"/>
            </a:endParaRPr>
          </a:p>
        </p:txBody>
      </p:sp>
      <p:sp>
        <p:nvSpPr>
          <p:cNvPr id="307" name="Google Shape;307;p25"/>
          <p:cNvSpPr txBox="1"/>
          <p:nvPr/>
        </p:nvSpPr>
        <p:spPr>
          <a:xfrm rot="-5400000">
            <a:off x="8345700" y="4323603"/>
            <a:ext cx="1285800" cy="354000"/>
          </a:xfrm>
          <a:prstGeom prst="rect">
            <a:avLst/>
          </a:prstGeom>
          <a:solidFill>
            <a:srgbClr val="1D2DB0"/>
          </a:solid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100">
                <a:solidFill>
                  <a:schemeClr val="lt1"/>
                </a:solidFill>
                <a:latin typeface="Montserrat ExtraBold"/>
                <a:ea typeface="Montserrat ExtraBold"/>
                <a:cs typeface="Montserrat ExtraBold"/>
                <a:sym typeface="Montserrat ExtraBold"/>
              </a:rPr>
              <a:t>AUDIENCE</a:t>
            </a:r>
            <a:endParaRPr sz="1100">
              <a:solidFill>
                <a:schemeClr val="lt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311"/>
        <p:cNvGrpSpPr/>
        <p:nvPr/>
      </p:nvGrpSpPr>
      <p:grpSpPr>
        <a:xfrm>
          <a:off x="0" y="0"/>
          <a:ext cx="0" cy="0"/>
          <a:chOff x="0" y="0"/>
          <a:chExt cx="0" cy="0"/>
        </a:xfrm>
      </p:grpSpPr>
      <p:sp>
        <p:nvSpPr>
          <p:cNvPr id="312" name="Google Shape;312;p26"/>
          <p:cNvSpPr txBox="1"/>
          <p:nvPr/>
        </p:nvSpPr>
        <p:spPr>
          <a:xfrm>
            <a:off x="332400" y="646388"/>
            <a:ext cx="8479200" cy="4144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GB" sz="4000">
                <a:solidFill>
                  <a:srgbClr val="1D2DB0"/>
                </a:solidFill>
                <a:latin typeface="Montserrat ExtraBold"/>
                <a:ea typeface="Montserrat ExtraBold"/>
                <a:cs typeface="Montserrat ExtraBold"/>
                <a:sym typeface="Montserrat ExtraBold"/>
              </a:rPr>
              <a:t>AUDIENCE INSIGHT</a:t>
            </a:r>
            <a:endParaRPr sz="4000">
              <a:solidFill>
                <a:srgbClr val="1D2DB0"/>
              </a:solidFill>
              <a:latin typeface="Montserrat ExtraBold"/>
              <a:ea typeface="Montserrat ExtraBold"/>
              <a:cs typeface="Montserrat ExtraBold"/>
              <a:sym typeface="Montserrat ExtraBold"/>
            </a:endParaRPr>
          </a:p>
          <a:p>
            <a:pPr marL="0" lvl="0" indent="0" algn="ctr" rtl="0">
              <a:spcBef>
                <a:spcPts val="0"/>
              </a:spcBef>
              <a:spcAft>
                <a:spcPts val="0"/>
              </a:spcAft>
              <a:buNone/>
            </a:pPr>
            <a:endParaRPr sz="2400">
              <a:solidFill>
                <a:srgbClr val="1D2DB0"/>
              </a:solidFill>
              <a:latin typeface="Montserrat ExtraBold"/>
              <a:ea typeface="Montserrat ExtraBold"/>
              <a:cs typeface="Montserrat ExtraBold"/>
              <a:sym typeface="Montserrat ExtraBold"/>
            </a:endParaRPr>
          </a:p>
          <a:p>
            <a:pPr marL="0" lvl="0" indent="0" algn="ctr" rtl="0">
              <a:spcBef>
                <a:spcPts val="0"/>
              </a:spcBef>
              <a:spcAft>
                <a:spcPts val="0"/>
              </a:spcAft>
              <a:buNone/>
            </a:pPr>
            <a:endParaRPr sz="2400">
              <a:solidFill>
                <a:srgbClr val="1D2DB0"/>
              </a:solidFill>
              <a:latin typeface="Montserrat ExtraBold"/>
              <a:ea typeface="Montserrat ExtraBold"/>
              <a:cs typeface="Montserrat ExtraBold"/>
              <a:sym typeface="Montserrat ExtraBold"/>
            </a:endParaRPr>
          </a:p>
          <a:p>
            <a:pPr marL="0" lvl="0" indent="0" algn="ctr" rtl="0">
              <a:spcBef>
                <a:spcPts val="0"/>
              </a:spcBef>
              <a:spcAft>
                <a:spcPts val="0"/>
              </a:spcAft>
              <a:buNone/>
            </a:pPr>
            <a:endParaRPr sz="2400">
              <a:solidFill>
                <a:srgbClr val="1D2DB0"/>
              </a:solidFill>
              <a:latin typeface="Montserrat ExtraBold"/>
              <a:ea typeface="Montserrat ExtraBold"/>
              <a:cs typeface="Montserrat ExtraBold"/>
              <a:sym typeface="Montserrat ExtraBold"/>
            </a:endParaRPr>
          </a:p>
          <a:p>
            <a:pPr marL="0" lvl="0" indent="0" algn="ctr" rtl="0">
              <a:spcBef>
                <a:spcPts val="0"/>
              </a:spcBef>
              <a:spcAft>
                <a:spcPts val="0"/>
              </a:spcAft>
              <a:buNone/>
            </a:pPr>
            <a:r>
              <a:rPr lang="en-GB" sz="2400">
                <a:solidFill>
                  <a:srgbClr val="1D2DB0"/>
                </a:solidFill>
                <a:latin typeface="Montserrat ExtraBold"/>
                <a:ea typeface="Montserrat ExtraBold"/>
                <a:cs typeface="Montserrat ExtraBold"/>
                <a:sym typeface="Montserrat ExtraBold"/>
              </a:rPr>
              <a:t>______________________________________________</a:t>
            </a:r>
            <a:endParaRPr sz="2400">
              <a:solidFill>
                <a:srgbClr val="1D2DB0"/>
              </a:solidFill>
              <a:latin typeface="Montserrat ExtraBold"/>
              <a:ea typeface="Montserrat ExtraBold"/>
              <a:cs typeface="Montserrat ExtraBold"/>
              <a:sym typeface="Montserrat ExtraBold"/>
            </a:endParaRPr>
          </a:p>
          <a:p>
            <a:pPr marL="0" lvl="0" indent="0" algn="ctr" rtl="0">
              <a:spcBef>
                <a:spcPts val="0"/>
              </a:spcBef>
              <a:spcAft>
                <a:spcPts val="0"/>
              </a:spcAft>
              <a:buNone/>
            </a:pPr>
            <a:endParaRPr sz="1600">
              <a:solidFill>
                <a:srgbClr val="1D2DB0"/>
              </a:solidFill>
              <a:latin typeface="Montserrat"/>
              <a:ea typeface="Montserrat"/>
              <a:cs typeface="Montserrat"/>
              <a:sym typeface="Montserrat"/>
            </a:endParaRPr>
          </a:p>
          <a:p>
            <a:pPr marL="0" lvl="0" indent="0" algn="ctr" rtl="0">
              <a:spcBef>
                <a:spcPts val="0"/>
              </a:spcBef>
              <a:spcAft>
                <a:spcPts val="0"/>
              </a:spcAft>
              <a:buNone/>
            </a:pPr>
            <a:r>
              <a:rPr lang="en-GB" sz="1600">
                <a:solidFill>
                  <a:srgbClr val="1D2DB0"/>
                </a:solidFill>
                <a:latin typeface="Montserrat"/>
                <a:ea typeface="Montserrat"/>
                <a:cs typeface="Montserrat"/>
                <a:sym typeface="Montserrat"/>
              </a:rPr>
              <a:t>[WRITE ONE INSIGHT ABOUT YOUR AUDIENCE </a:t>
            </a:r>
            <a:endParaRPr sz="1600">
              <a:solidFill>
                <a:srgbClr val="1D2DB0"/>
              </a:solidFill>
              <a:latin typeface="Montserrat"/>
              <a:ea typeface="Montserrat"/>
              <a:cs typeface="Montserrat"/>
              <a:sym typeface="Montserrat"/>
            </a:endParaRPr>
          </a:p>
          <a:p>
            <a:pPr marL="0" lvl="0" indent="0" algn="ctr" rtl="0">
              <a:spcBef>
                <a:spcPts val="0"/>
              </a:spcBef>
              <a:spcAft>
                <a:spcPts val="0"/>
              </a:spcAft>
              <a:buNone/>
            </a:pPr>
            <a:r>
              <a:rPr lang="en-GB" sz="1600">
                <a:solidFill>
                  <a:srgbClr val="1D2DB0"/>
                </a:solidFill>
                <a:latin typeface="Montserrat"/>
                <a:ea typeface="Montserrat"/>
                <a:cs typeface="Montserrat"/>
                <a:sym typeface="Montserrat"/>
              </a:rPr>
              <a:t>THAT INFORMS YOUR WORK]</a:t>
            </a:r>
            <a:endParaRPr sz="1600">
              <a:solidFill>
                <a:srgbClr val="1D2DB0"/>
              </a:solidFill>
              <a:latin typeface="Montserrat"/>
              <a:ea typeface="Montserrat"/>
              <a:cs typeface="Montserrat"/>
              <a:sym typeface="Montserrat"/>
            </a:endParaRPr>
          </a:p>
        </p:txBody>
      </p:sp>
      <p:sp>
        <p:nvSpPr>
          <p:cNvPr id="313" name="Google Shape;313;p26"/>
          <p:cNvSpPr txBox="1"/>
          <p:nvPr/>
        </p:nvSpPr>
        <p:spPr>
          <a:xfrm rot="-5400000">
            <a:off x="8345700" y="4323603"/>
            <a:ext cx="1285800" cy="354000"/>
          </a:xfrm>
          <a:prstGeom prst="rect">
            <a:avLst/>
          </a:prstGeom>
          <a:solidFill>
            <a:srgbClr val="1D2DB0"/>
          </a:solid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100">
                <a:solidFill>
                  <a:schemeClr val="lt1"/>
                </a:solidFill>
                <a:latin typeface="Montserrat ExtraBold"/>
                <a:ea typeface="Montserrat ExtraBold"/>
                <a:cs typeface="Montserrat ExtraBold"/>
                <a:sym typeface="Montserrat ExtraBold"/>
              </a:rPr>
              <a:t>AUDIENCE</a:t>
            </a:r>
            <a:endParaRPr sz="1100">
              <a:solidFill>
                <a:schemeClr val="lt1"/>
              </a:solidFill>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1582</Words>
  <Application>Microsoft Macintosh PowerPoint</Application>
  <PresentationFormat>On-screen Show (16:9)</PresentationFormat>
  <Paragraphs>188</Paragraphs>
  <Slides>12</Slides>
  <Notes>12</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12</vt:i4>
      </vt:variant>
    </vt:vector>
  </HeadingPairs>
  <TitlesOfParts>
    <vt:vector size="23" baseType="lpstr">
      <vt:lpstr>Raleway</vt:lpstr>
      <vt:lpstr>Helvetica Neue</vt:lpstr>
      <vt:lpstr>Lato</vt:lpstr>
      <vt:lpstr>Source Sans Pro</vt:lpstr>
      <vt:lpstr>Arial</vt:lpstr>
      <vt:lpstr>Montserrat ExtraBold</vt:lpstr>
      <vt:lpstr>Open Sans</vt:lpstr>
      <vt:lpstr>Montserrat</vt:lpstr>
      <vt:lpstr>Helvetica Neue Light</vt:lpstr>
      <vt:lpstr>Montserrat Black</vt:lpstr>
      <vt:lpstr>Simple Light</vt:lpstr>
      <vt:lpstr>PowerPoint Presentation</vt:lpstr>
      <vt:lpstr>We all  … [shared value]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Roxanna de la Fuente Rodriguez</cp:lastModifiedBy>
  <cp:revision>1</cp:revision>
  <dcterms:modified xsi:type="dcterms:W3CDTF">2023-01-27T03:32:27Z</dcterms:modified>
</cp:coreProperties>
</file>