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2" r:id="rId2"/>
  </p:sldIdLst>
  <p:sldSz cx="12192000" cy="6858000"/>
  <p:notesSz cx="6858000" cy="9144000"/>
  <p:defaultTextStyle>
    <a:defPPr>
      <a:defRPr lang="en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 showGuides="1">
      <p:cViewPr varScale="1">
        <p:scale>
          <a:sx n="128" d="100"/>
          <a:sy n="128" d="100"/>
        </p:scale>
        <p:origin x="48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B72C99-57CC-F74A-81EA-653A352FD3CB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67247-9FE9-554A-BDCC-F45BDC3FAB36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941621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a8a4941359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1a8a4941359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D37BF-9E9F-9DCB-882A-04238E9F2C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5BAA33-2779-4826-6BA9-4B685D69B4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9A6D6-A98E-5B63-8125-9D5B79F37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76A7-125A-534F-98F6-7248386C28AF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0EC700-4B70-F233-C9EB-2F7B871D0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19D4BF-4E95-3545-8E8F-7D7903AA6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6319-369E-5040-85EF-D3A3945BB9BB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1964652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01EA6-7714-D598-4B0C-43B49E39C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BAE5CF-A281-FB1F-EA3F-CBA8407422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69A792-7B09-AF63-8680-26702B1E4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76A7-125A-534F-98F6-7248386C28AF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DF8662-3133-40C8-3C04-11BA3489C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6F9DF3-2D63-700D-AC2E-2CF2988EC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6319-369E-5040-85EF-D3A3945BB9BB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818373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C28C6A-B231-7435-10AD-B0A5BBEFDF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8FE3B1-C661-4D36-C392-21EF6CAB82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29CCAE-A502-AFD7-70AA-E270F1890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76A7-125A-534F-98F6-7248386C28AF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91190E-9CF2-113B-1EC0-C4035319A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C40510-B453-0DFC-ED92-3ABD2406C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6319-369E-5040-85EF-D3A3945BB9BB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434196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872AD-E309-E367-381E-19740A807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E2DA51-2CEA-930A-7CCC-2758BD0977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F1B85A-2C84-608F-6E19-C999483A8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76A7-125A-534F-98F6-7248386C28AF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56A571-6307-F2E2-5450-CCBB165E7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E97985-CDED-E369-5A95-B39083663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6319-369E-5040-85EF-D3A3945BB9BB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1690015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2E453-598C-2097-F8CA-3590E85A5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F27286-1AED-9951-C479-F5BD78B9CA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67EF4D-FB9F-F3FD-4639-D4021DD93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76A7-125A-534F-98F6-7248386C28AF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E28E9-C3B1-1390-1AD3-96D732D22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B1659-0B44-4802-C525-C95188B2D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6319-369E-5040-85EF-D3A3945BB9BB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1158463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1D410-C0E5-C7D0-C641-0FC06B4F9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7F2EF-3750-9B01-896A-AF0D90D951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0856F9-CDD2-ECEC-9C76-11FEE952DB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5611A4-4EC8-C9B7-0142-332F6378B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76A7-125A-534F-98F6-7248386C28AF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33EF6A-5D3A-F80B-0953-4577FD768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32FB39-5484-584D-024F-524E98E83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6319-369E-5040-85EF-D3A3945BB9BB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4080872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C3789-7A33-B447-2313-7CC6E3F66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145D78-6280-4AFA-941E-A6FE1C1F01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E5A44D-F2B4-2771-C0F4-A825B860CA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49C50A-2FE0-FCFF-A309-F819D7FBBA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BCB702-6563-B7E5-55D4-1DE4E98565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4F07E4-6C11-B075-414B-B4BFDA33E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76A7-125A-534F-98F6-7248386C28AF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09DF3D-1A64-1E62-388F-76D3CD00A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96A6C7-AEC1-A1EA-DA77-2958203E0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6319-369E-5040-85EF-D3A3945BB9BB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87253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AD19F-E15E-8DD2-5D2F-F105A48DE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46B295-50D0-90D9-0AE0-B6CE2DAC5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76A7-125A-534F-98F6-7248386C28AF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8B46C1-D7EC-2590-2657-3B00A2895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592EDF-3CCF-0949-AF6F-2CE3FB2C3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6319-369E-5040-85EF-D3A3945BB9BB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1267509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324E85-C745-1BD9-8829-296ADC3C4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76A7-125A-534F-98F6-7248386C28AF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67A8E5-DB3F-2D95-004A-9FAB15267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A35023-FDCB-B299-8771-07F3DB215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6319-369E-5040-85EF-D3A3945BB9BB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4286929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501D4-851A-8973-8C66-8A1EDF194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791A30-6A9C-796F-2048-27CBCA6C4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370361-F07E-7BE8-43E7-EF7BCA86D8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2E90F8-6F48-65D4-56D7-D767DBD98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76A7-125A-534F-98F6-7248386C28AF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666BAD-629A-16A3-60AB-52A2E9F74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73205D-3A9D-05B5-69A7-05577A41F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6319-369E-5040-85EF-D3A3945BB9BB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4075644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8434B-5806-2E3C-1EE1-E915B6DB9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A853F0-D40A-9CE3-6130-55FB7F7133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X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58F1C7-B197-2276-53CE-AB41D89EA2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02AC5C-67C2-C210-A28B-E3F44AF42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76A7-125A-534F-98F6-7248386C28AF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5FAEF7-DC53-FE29-529F-EADBFCBC6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C94118-831C-9F0E-EE6A-ECFF5AB85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6319-369E-5040-85EF-D3A3945BB9BB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478486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859379-1EF2-BFA4-B7A8-C5394C51B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3DBA2E-319D-C41A-7D85-AFB083802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D29AC-67EA-75BE-87ED-4842B53A32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176A7-125A-534F-98F6-7248386C28AF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25C2E0-3EB3-7956-6FF6-3C4B2AA9E0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544FBC-A4E8-D017-E0A8-D4DB1E5769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96319-369E-5040-85EF-D3A3945BB9BB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1040172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3"/>
          <p:cNvSpPr/>
          <p:nvPr/>
        </p:nvSpPr>
        <p:spPr>
          <a:xfrm>
            <a:off x="4281991" y="1568533"/>
            <a:ext cx="3620000" cy="1375200"/>
          </a:xfrm>
          <a:prstGeom prst="rect">
            <a:avLst/>
          </a:prstGeom>
          <a:solidFill>
            <a:srgbClr val="1D2DB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GB" sz="2400">
                <a:solidFill>
                  <a:srgbClr val="FFC80B"/>
                </a:solidFill>
              </a:rPr>
              <a:t>    </a:t>
            </a:r>
            <a:endParaRPr sz="2400">
              <a:solidFill>
                <a:srgbClr val="FFC80B"/>
              </a:solidFill>
            </a:endParaRPr>
          </a:p>
        </p:txBody>
      </p:sp>
      <p:sp>
        <p:nvSpPr>
          <p:cNvPr id="269" name="Google Shape;269;p23"/>
          <p:cNvSpPr/>
          <p:nvPr/>
        </p:nvSpPr>
        <p:spPr>
          <a:xfrm>
            <a:off x="591900" y="1568533"/>
            <a:ext cx="3620000" cy="1375200"/>
          </a:xfrm>
          <a:prstGeom prst="rect">
            <a:avLst/>
          </a:prstGeom>
          <a:solidFill>
            <a:srgbClr val="1D2DB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FFC80B"/>
              </a:solidFill>
            </a:endParaRPr>
          </a:p>
        </p:txBody>
      </p:sp>
      <p:sp>
        <p:nvSpPr>
          <p:cNvPr id="270" name="Google Shape;270;p23"/>
          <p:cNvSpPr/>
          <p:nvPr/>
        </p:nvSpPr>
        <p:spPr>
          <a:xfrm>
            <a:off x="7977867" y="1568533"/>
            <a:ext cx="3620000" cy="1375200"/>
          </a:xfrm>
          <a:prstGeom prst="rect">
            <a:avLst/>
          </a:prstGeom>
          <a:solidFill>
            <a:srgbClr val="1D2DB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FFC80B"/>
              </a:solidFill>
            </a:endParaRPr>
          </a:p>
        </p:txBody>
      </p:sp>
      <p:sp>
        <p:nvSpPr>
          <p:cNvPr id="271" name="Google Shape;271;p23"/>
          <p:cNvSpPr/>
          <p:nvPr/>
        </p:nvSpPr>
        <p:spPr>
          <a:xfrm>
            <a:off x="-1551500" y="2857367"/>
            <a:ext cx="3004000" cy="3004000"/>
          </a:xfrm>
          <a:prstGeom prst="ellipse">
            <a:avLst/>
          </a:prstGeom>
          <a:solidFill>
            <a:srgbClr val="FFC80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72" name="Google Shape;272;p23"/>
          <p:cNvSpPr/>
          <p:nvPr/>
        </p:nvSpPr>
        <p:spPr>
          <a:xfrm>
            <a:off x="190000" y="670259"/>
            <a:ext cx="11804000" cy="841600"/>
          </a:xfrm>
          <a:prstGeom prst="trapezoid">
            <a:avLst>
              <a:gd name="adj" fmla="val 25000"/>
            </a:avLst>
          </a:prstGeom>
          <a:solidFill>
            <a:srgbClr val="FFC80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73" name="Google Shape;273;p23"/>
          <p:cNvSpPr/>
          <p:nvPr/>
        </p:nvSpPr>
        <p:spPr>
          <a:xfrm>
            <a:off x="4281991" y="3025867"/>
            <a:ext cx="3620000" cy="3570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GB" sz="2400">
                <a:solidFill>
                  <a:srgbClr val="FFC80B"/>
                </a:solidFill>
              </a:rPr>
              <a:t>    </a:t>
            </a:r>
            <a:endParaRPr sz="2400">
              <a:solidFill>
                <a:srgbClr val="FFC80B"/>
              </a:solidFill>
            </a:endParaRPr>
          </a:p>
        </p:txBody>
      </p:sp>
      <p:sp>
        <p:nvSpPr>
          <p:cNvPr id="274" name="Google Shape;274;p23"/>
          <p:cNvSpPr/>
          <p:nvPr/>
        </p:nvSpPr>
        <p:spPr>
          <a:xfrm>
            <a:off x="591900" y="3025867"/>
            <a:ext cx="3620000" cy="3570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FFC80B"/>
              </a:solidFill>
            </a:endParaRPr>
          </a:p>
        </p:txBody>
      </p:sp>
      <p:sp>
        <p:nvSpPr>
          <p:cNvPr id="275" name="Google Shape;275;p23"/>
          <p:cNvSpPr/>
          <p:nvPr/>
        </p:nvSpPr>
        <p:spPr>
          <a:xfrm>
            <a:off x="7977867" y="3025867"/>
            <a:ext cx="3620000" cy="3570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FFC80B"/>
              </a:solidFill>
            </a:endParaRPr>
          </a:p>
        </p:txBody>
      </p:sp>
      <p:sp>
        <p:nvSpPr>
          <p:cNvPr id="276" name="Google Shape;276;p23"/>
          <p:cNvSpPr txBox="1"/>
          <p:nvPr/>
        </p:nvSpPr>
        <p:spPr>
          <a:xfrm>
            <a:off x="484200" y="686001"/>
            <a:ext cx="11223600" cy="84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-GB" sz="2400">
                <a:solidFill>
                  <a:srgbClr val="1D2DB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“The roof” </a:t>
            </a:r>
            <a:br>
              <a:rPr lang="en-GB" sz="2400">
                <a:solidFill>
                  <a:srgbClr val="1D2DB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</a:br>
            <a:r>
              <a:rPr lang="en-GB" sz="1467" i="1">
                <a:solidFill>
                  <a:srgbClr val="1D2DB0"/>
                </a:solidFill>
                <a:latin typeface="Montserrat"/>
                <a:ea typeface="Montserrat"/>
                <a:cs typeface="Montserrat"/>
                <a:sym typeface="Montserrat"/>
              </a:rPr>
              <a:t>[This is your top-line vision - your core belief/worldview  that you want to repeat over and over.]</a:t>
            </a:r>
            <a:endParaRPr sz="1467" i="1">
              <a:solidFill>
                <a:srgbClr val="1D2DB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77" name="Google Shape;277;p23"/>
          <p:cNvSpPr txBox="1"/>
          <p:nvPr/>
        </p:nvSpPr>
        <p:spPr>
          <a:xfrm>
            <a:off x="759233" y="1600401"/>
            <a:ext cx="3257200" cy="471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467">
                <a:solidFill>
                  <a:schemeClr val="lt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ROOM</a:t>
            </a:r>
            <a:endParaRPr sz="1467">
              <a:solidFill>
                <a:schemeClr val="lt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278" name="Google Shape;278;p23"/>
          <p:cNvSpPr txBox="1"/>
          <p:nvPr/>
        </p:nvSpPr>
        <p:spPr>
          <a:xfrm>
            <a:off x="4510284" y="1600401"/>
            <a:ext cx="3169200" cy="923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467">
                <a:solidFill>
                  <a:schemeClr val="lt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Think of your message being composed of three rooms or pillars</a:t>
            </a:r>
            <a:endParaRPr sz="1467">
              <a:solidFill>
                <a:schemeClr val="lt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279" name="Google Shape;279;p23"/>
          <p:cNvSpPr txBox="1"/>
          <p:nvPr/>
        </p:nvSpPr>
        <p:spPr>
          <a:xfrm>
            <a:off x="8054633" y="1600401"/>
            <a:ext cx="3466800" cy="1149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467">
                <a:solidFill>
                  <a:schemeClr val="lt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Each room = one point you want to make. Think of them as narratives or ideas that all sit under your “roof”</a:t>
            </a:r>
            <a:endParaRPr sz="1467">
              <a:solidFill>
                <a:schemeClr val="lt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280" name="Google Shape;280;p23"/>
          <p:cNvSpPr txBox="1"/>
          <p:nvPr/>
        </p:nvSpPr>
        <p:spPr>
          <a:xfrm>
            <a:off x="693233" y="3041333"/>
            <a:ext cx="3411200" cy="430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200">
                <a:solidFill>
                  <a:srgbClr val="1D2DB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 FURNITURE</a:t>
            </a:r>
            <a:endParaRPr sz="1200">
              <a:solidFill>
                <a:srgbClr val="1D2DB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1" name="Google Shape;281;p23"/>
          <p:cNvSpPr txBox="1"/>
          <p:nvPr/>
        </p:nvSpPr>
        <p:spPr>
          <a:xfrm>
            <a:off x="4389284" y="3041334"/>
            <a:ext cx="34112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200">
                <a:solidFill>
                  <a:srgbClr val="1D2DB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Each room needs “furniture” - the evidence that proves your point -  (n.b. the examples in this document focus on talking points rather than the facts and stories that illustrate them)</a:t>
            </a:r>
            <a:endParaRPr sz="1200">
              <a:solidFill>
                <a:srgbClr val="1D2DB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2" name="Google Shape;282;p23"/>
          <p:cNvSpPr txBox="1"/>
          <p:nvPr/>
        </p:nvSpPr>
        <p:spPr>
          <a:xfrm>
            <a:off x="8079551" y="3041334"/>
            <a:ext cx="34112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200">
                <a:solidFill>
                  <a:srgbClr val="1D2DB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Each point you make needs to be backed up by evidence or an illustration. For example, you could plan an interview around a surprising fact, a compelling story and a practical call to action. </a:t>
            </a:r>
            <a:endParaRPr sz="1200">
              <a:solidFill>
                <a:srgbClr val="1D2DB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3" name="Google Shape;283;p23"/>
          <p:cNvSpPr/>
          <p:nvPr/>
        </p:nvSpPr>
        <p:spPr>
          <a:xfrm>
            <a:off x="10200367" y="5413767"/>
            <a:ext cx="3004000" cy="3004000"/>
          </a:xfrm>
          <a:prstGeom prst="ellipse">
            <a:avLst/>
          </a:prstGeom>
          <a:solidFill>
            <a:srgbClr val="FFC80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84" name="Google Shape;284;p23"/>
          <p:cNvSpPr txBox="1"/>
          <p:nvPr/>
        </p:nvSpPr>
        <p:spPr>
          <a:xfrm>
            <a:off x="443200" y="106651"/>
            <a:ext cx="11305600" cy="5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-GB" sz="2400">
                <a:solidFill>
                  <a:srgbClr val="1D2DB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MESSAGING HOUSE</a:t>
            </a:r>
            <a:endParaRPr sz="1600" i="1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5" name="Google Shape;285;p23"/>
          <p:cNvSpPr txBox="1"/>
          <p:nvPr/>
        </p:nvSpPr>
        <p:spPr>
          <a:xfrm rot="-5400000">
            <a:off x="11127600" y="5764831"/>
            <a:ext cx="1714400" cy="47194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-GB" sz="1467">
                <a:solidFill>
                  <a:srgbClr val="1D2DB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MESSAGE</a:t>
            </a:r>
            <a:endParaRPr sz="1467">
              <a:solidFill>
                <a:srgbClr val="1D2DB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Macintosh PowerPoint</Application>
  <PresentationFormat>Widescreen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Montserrat</vt:lpstr>
      <vt:lpstr>Montserrat Black</vt:lpstr>
      <vt:lpstr>Montserrat ExtraBold</vt:lpstr>
      <vt:lpstr>Source Sans Pro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Roxanna de la Fuente Rodriguez</dc:creator>
  <cp:lastModifiedBy>Roxanna de la Fuente Rodriguez</cp:lastModifiedBy>
  <cp:revision>1</cp:revision>
  <dcterms:created xsi:type="dcterms:W3CDTF">2023-01-27T03:47:37Z</dcterms:created>
  <dcterms:modified xsi:type="dcterms:W3CDTF">2023-01-27T03:47:52Z</dcterms:modified>
</cp:coreProperties>
</file>